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y="6858000" cx="9144000"/>
  <p:notesSz cx="7099300" cy="102346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3223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  <p:ext uri="GoogleSlidesCustomDataVersion2">
      <go:slidesCustomData xmlns:go="http://customooxmlschemas.google.com/" r:id="rId55" roundtripDataSignature="AMtx7mgsXYuV7d1Bsza/v65Os1lw+EAJ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3223" orient="horz"/>
        <p:guide pos="2235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customschemas.google.com/relationships/presentationmetadata" Target="metadata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-1588" y="11113"/>
            <a:ext cx="3076576" cy="477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0050" spcFirstLastPara="1" rIns="2005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4022725" y="1111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0050" spcFirstLastPara="1" rIns="20050" wrap="square" tIns="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 txBox="1"/>
          <p:nvPr>
            <p:ph idx="11" type="ftr"/>
          </p:nvPr>
        </p:nvSpPr>
        <p:spPr>
          <a:xfrm>
            <a:off x="-1588" y="9745663"/>
            <a:ext cx="3076576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1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" name="Google Shape;6;n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" name="Google Shape;7;n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>
            <a:lvl1pPr indent="-228600" lvl="0" marL="4572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1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1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1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spcBef>
                <a:spcPts val="36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/>
          <p:nvPr>
            <p:ph idx="3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" name="Google Shape;9;n"/>
          <p:cNvSpPr/>
          <p:nvPr/>
        </p:nvSpPr>
        <p:spPr>
          <a:xfrm>
            <a:off x="7180263" y="9813925"/>
            <a:ext cx="511175" cy="315913"/>
          </a:xfrm>
          <a:prstGeom prst="rect">
            <a:avLst/>
          </a:prstGeom>
          <a:noFill/>
          <a:ln>
            <a:noFill/>
          </a:ln>
        </p:spPr>
        <p:txBody>
          <a:bodyPr anchorCtr="0" anchor="ctr" bIns="48450" lIns="96900" spcFirstLastPara="1" rIns="96900" wrap="square" tIns="4845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0" sz="15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1" lang="en-US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1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3" name="Google Shape;53;p1:notes"/>
          <p:cNvSpPr/>
          <p:nvPr>
            <p:ph idx="2" type="sldImg"/>
          </p:nvPr>
        </p:nvSpPr>
        <p:spPr>
          <a:xfrm>
            <a:off x="993775" y="768350"/>
            <a:ext cx="5114925" cy="3836988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" name="Google Shape;54;p1:notes"/>
          <p:cNvSpPr txBox="1"/>
          <p:nvPr>
            <p:ph idx="1" type="body"/>
          </p:nvPr>
        </p:nvSpPr>
        <p:spPr>
          <a:xfrm>
            <a:off x="947738" y="4860925"/>
            <a:ext cx="5203825" cy="4605338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:notes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1"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i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4" name="Google Shape;224;p11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5" name="Google Shape;225;p11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2:notes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1"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i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1" name="Google Shape;241;p12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2" name="Google Shape;242;p12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3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3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4:notes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1"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i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0" name="Google Shape;290;p14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1" name="Google Shape;291;p14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5:notes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1"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i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6" name="Google Shape;306;p15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7" name="Google Shape;307;p15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6:notes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1"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i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4" name="Google Shape;324;p16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5" name="Google Shape;325;p16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7:notes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1"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i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7" name="Google Shape;337;p17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8" name="Google Shape;338;p17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18:notes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1"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i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0" name="Google Shape;350;p18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1" name="Google Shape;351;p18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9:notes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1"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i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3" name="Google Shape;363;p19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4" name="Google Shape;364;p19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0:notes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1"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i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3" name="Google Shape;373;p20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4" name="Google Shape;374;p20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:notes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1"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i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" name="Google Shape;64;p2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" name="Google Shape;65;p2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1:notes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1"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i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9" name="Google Shape;389;p21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0" name="Google Shape;390;p21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2:notes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1"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i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4" name="Google Shape;404;p22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5" name="Google Shape;405;p22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3:notes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1"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i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9" name="Google Shape;419;p23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0" name="Google Shape;420;p23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4:notes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1"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i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5" name="Google Shape;445;p24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6" name="Google Shape;446;p24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25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5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26:notes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1"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i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3" name="Google Shape;483;p26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4" name="Google Shape;484;p26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27:notes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1"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i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27" name="Google Shape;527;p27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8" name="Google Shape;528;p27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28:notes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1"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i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69" name="Google Shape;569;p28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0" name="Google Shape;570;p28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29:notes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1"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i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3" name="Google Shape;613;p29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4" name="Google Shape;614;p29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0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30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3:notes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1"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i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" name="Google Shape;72;p3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3" name="Google Shape;73;p3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1:notes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1"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i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1" name="Google Shape;631;p31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32" name="Google Shape;632;p31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32:notes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1"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i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0" name="Google Shape;640;p32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41" name="Google Shape;641;p32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33:notes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1"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i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6" name="Google Shape;676;p33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7" name="Google Shape;677;p33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34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34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35:notes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1"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i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97" name="Google Shape;697;p35:notes"/>
          <p:cNvSpPr/>
          <p:nvPr>
            <p:ph idx="2" type="sldImg"/>
          </p:nvPr>
        </p:nvSpPr>
        <p:spPr>
          <a:xfrm>
            <a:off x="1152525" y="685800"/>
            <a:ext cx="4679950" cy="35099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98" name="Google Shape;698;p35:notes"/>
          <p:cNvSpPr txBox="1"/>
          <p:nvPr>
            <p:ph idx="1" type="body"/>
          </p:nvPr>
        </p:nvSpPr>
        <p:spPr>
          <a:xfrm>
            <a:off x="911225" y="4424363"/>
            <a:ext cx="5160963" cy="4198937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3975" lIns="87950" spcFirstLastPara="1" rIns="87950" wrap="square" tIns="43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36:notes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1"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i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06" name="Google Shape;706;p36:notes"/>
          <p:cNvSpPr/>
          <p:nvPr>
            <p:ph idx="2" type="sldImg"/>
          </p:nvPr>
        </p:nvSpPr>
        <p:spPr>
          <a:xfrm>
            <a:off x="1152525" y="685800"/>
            <a:ext cx="4679950" cy="35099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07" name="Google Shape;707;p36:notes"/>
          <p:cNvSpPr txBox="1"/>
          <p:nvPr>
            <p:ph idx="1" type="body"/>
          </p:nvPr>
        </p:nvSpPr>
        <p:spPr>
          <a:xfrm>
            <a:off x="911225" y="4424363"/>
            <a:ext cx="5160963" cy="4198937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3975" lIns="87950" spcFirstLastPara="1" rIns="87950" wrap="square" tIns="43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37:notes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1"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i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6" name="Google Shape;716;p37:notes"/>
          <p:cNvSpPr/>
          <p:nvPr>
            <p:ph idx="2" type="sldImg"/>
          </p:nvPr>
        </p:nvSpPr>
        <p:spPr>
          <a:xfrm>
            <a:off x="1152525" y="685800"/>
            <a:ext cx="4679950" cy="35099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17" name="Google Shape;717;p37:notes"/>
          <p:cNvSpPr txBox="1"/>
          <p:nvPr>
            <p:ph idx="1" type="body"/>
          </p:nvPr>
        </p:nvSpPr>
        <p:spPr>
          <a:xfrm>
            <a:off x="911225" y="4424363"/>
            <a:ext cx="5160963" cy="4198937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3975" lIns="87950" spcFirstLastPara="1" rIns="87950" wrap="square" tIns="43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38:notes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1"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i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2" name="Google Shape;732;p38:notes"/>
          <p:cNvSpPr/>
          <p:nvPr>
            <p:ph idx="2" type="sldImg"/>
          </p:nvPr>
        </p:nvSpPr>
        <p:spPr>
          <a:xfrm>
            <a:off x="1152525" y="685800"/>
            <a:ext cx="4679950" cy="35099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33" name="Google Shape;733;p38:notes"/>
          <p:cNvSpPr txBox="1"/>
          <p:nvPr>
            <p:ph idx="1" type="body"/>
          </p:nvPr>
        </p:nvSpPr>
        <p:spPr>
          <a:xfrm>
            <a:off x="911225" y="4424363"/>
            <a:ext cx="5160963" cy="4198937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3975" lIns="87950" spcFirstLastPara="1" rIns="87950" wrap="square" tIns="43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p39:notes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1"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i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58" name="Google Shape;758;p39:notes"/>
          <p:cNvSpPr/>
          <p:nvPr>
            <p:ph idx="2" type="sldImg"/>
          </p:nvPr>
        </p:nvSpPr>
        <p:spPr>
          <a:xfrm>
            <a:off x="1152525" y="685800"/>
            <a:ext cx="4679950" cy="35099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59" name="Google Shape;759;p39:notes"/>
          <p:cNvSpPr txBox="1"/>
          <p:nvPr>
            <p:ph idx="1" type="body"/>
          </p:nvPr>
        </p:nvSpPr>
        <p:spPr>
          <a:xfrm>
            <a:off x="911225" y="4424363"/>
            <a:ext cx="5160963" cy="4198937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3975" lIns="87950" spcFirstLastPara="1" rIns="87950" wrap="square" tIns="43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40:notes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1"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i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84" name="Google Shape;784;p40:notes"/>
          <p:cNvSpPr/>
          <p:nvPr>
            <p:ph idx="2" type="sldImg"/>
          </p:nvPr>
        </p:nvSpPr>
        <p:spPr>
          <a:xfrm>
            <a:off x="1152525" y="685800"/>
            <a:ext cx="4679950" cy="35099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85" name="Google Shape;785;p40:notes"/>
          <p:cNvSpPr txBox="1"/>
          <p:nvPr>
            <p:ph idx="1" type="body"/>
          </p:nvPr>
        </p:nvSpPr>
        <p:spPr>
          <a:xfrm>
            <a:off x="911225" y="4424363"/>
            <a:ext cx="5160963" cy="4198937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3975" lIns="87950" spcFirstLastPara="1" rIns="87950" wrap="square" tIns="43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:notes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1"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i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9" name="Google Shape;89;p4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0" name="Google Shape;90;p4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41:notes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1"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i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9" name="Google Shape;799;p41:notes"/>
          <p:cNvSpPr/>
          <p:nvPr>
            <p:ph idx="2" type="sldImg"/>
          </p:nvPr>
        </p:nvSpPr>
        <p:spPr>
          <a:xfrm>
            <a:off x="1152525" y="685800"/>
            <a:ext cx="4679950" cy="35099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800" name="Google Shape;800;p41:notes"/>
          <p:cNvSpPr txBox="1"/>
          <p:nvPr>
            <p:ph idx="1" type="body"/>
          </p:nvPr>
        </p:nvSpPr>
        <p:spPr>
          <a:xfrm>
            <a:off x="911225" y="4424363"/>
            <a:ext cx="5160963" cy="4198937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3975" lIns="87950" spcFirstLastPara="1" rIns="87950" wrap="square" tIns="43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42:notes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1"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i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8" name="Google Shape;808;p42:notes"/>
          <p:cNvSpPr/>
          <p:nvPr>
            <p:ph idx="2" type="sldImg"/>
          </p:nvPr>
        </p:nvSpPr>
        <p:spPr>
          <a:xfrm>
            <a:off x="1152525" y="685800"/>
            <a:ext cx="4679950" cy="35099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809" name="Google Shape;809;p42:notes"/>
          <p:cNvSpPr txBox="1"/>
          <p:nvPr>
            <p:ph idx="1" type="body"/>
          </p:nvPr>
        </p:nvSpPr>
        <p:spPr>
          <a:xfrm>
            <a:off x="911225" y="4424363"/>
            <a:ext cx="5160963" cy="4198937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3975" lIns="87950" spcFirstLastPara="1" rIns="87950" wrap="square" tIns="43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43:notes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1"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i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17" name="Google Shape;817;p43:notes"/>
          <p:cNvSpPr/>
          <p:nvPr>
            <p:ph idx="2" type="sldImg"/>
          </p:nvPr>
        </p:nvSpPr>
        <p:spPr>
          <a:xfrm>
            <a:off x="1152525" y="685800"/>
            <a:ext cx="4679950" cy="35099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818" name="Google Shape;818;p43:notes"/>
          <p:cNvSpPr txBox="1"/>
          <p:nvPr>
            <p:ph idx="1" type="body"/>
          </p:nvPr>
        </p:nvSpPr>
        <p:spPr>
          <a:xfrm>
            <a:off x="911225" y="4424363"/>
            <a:ext cx="5160963" cy="4198937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3975" lIns="87950" spcFirstLastPara="1" rIns="87950" wrap="square" tIns="43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44:notes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1"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i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26" name="Google Shape;826;p44:notes"/>
          <p:cNvSpPr/>
          <p:nvPr>
            <p:ph idx="2" type="sldImg"/>
          </p:nvPr>
        </p:nvSpPr>
        <p:spPr>
          <a:xfrm>
            <a:off x="1152525" y="685800"/>
            <a:ext cx="4679950" cy="3509963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827" name="Google Shape;827;p44:notes"/>
          <p:cNvSpPr txBox="1"/>
          <p:nvPr>
            <p:ph idx="1" type="body"/>
          </p:nvPr>
        </p:nvSpPr>
        <p:spPr>
          <a:xfrm>
            <a:off x="911225" y="4424363"/>
            <a:ext cx="5160963" cy="4198937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3975" lIns="87950" spcFirstLastPara="1" rIns="87950" wrap="square" tIns="439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45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45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46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9" name="Google Shape;839;p46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47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7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48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" name="Google Shape;858;p48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49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" name="Google Shape;864;p49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50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50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:notes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1"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i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Google Shape;129;p6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:notes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1"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i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p7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0" name="Google Shape;170;p7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1"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i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0" name="Google Shape;190;p8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1" name="Google Shape;191;p8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9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 txBox="1"/>
          <p:nvPr>
            <p:ph idx="12" type="sldNum"/>
          </p:nvPr>
        </p:nvSpPr>
        <p:spPr>
          <a:xfrm>
            <a:off x="4022725" y="9745663"/>
            <a:ext cx="3076575" cy="4778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20050" spcFirstLastPara="1" rIns="2005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i="1"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i="1" sz="1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7" name="Google Shape;217;p10:notes"/>
          <p:cNvSpPr/>
          <p:nvPr>
            <p:ph idx="2" type="sldImg"/>
          </p:nvPr>
        </p:nvSpPr>
        <p:spPr>
          <a:xfrm>
            <a:off x="1158875" y="893763"/>
            <a:ext cx="4779963" cy="3584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8" name="Google Shape;218;p10:notes"/>
          <p:cNvSpPr txBox="1"/>
          <p:nvPr>
            <p:ph idx="1" type="body"/>
          </p:nvPr>
        </p:nvSpPr>
        <p:spPr>
          <a:xfrm>
            <a:off x="944563" y="4864100"/>
            <a:ext cx="5208587" cy="4310063"/>
          </a:xfrm>
          <a:prstGeom prst="rect">
            <a:avLst/>
          </a:prstGeom>
          <a:noFill/>
          <a:ln>
            <a:noFill/>
          </a:ln>
        </p:spPr>
        <p:txBody>
          <a:bodyPr anchorCtr="0" anchor="t" bIns="48450" lIns="96900" spcFirstLastPara="1" rIns="96900" wrap="square" tIns="484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ctr">
              <a:spcBef>
                <a:spcPts val="1080"/>
              </a:spcBef>
              <a:spcAft>
                <a:spcPts val="0"/>
              </a:spcAft>
              <a:buSzPts val="1170"/>
              <a:buNone/>
              <a:defRPr/>
            </a:lvl1pPr>
            <a:lvl2pPr lvl="1" algn="ctr">
              <a:spcBef>
                <a:spcPts val="1080"/>
              </a:spcBef>
              <a:spcAft>
                <a:spcPts val="0"/>
              </a:spcAft>
              <a:buSzPts val="1170"/>
              <a:buNone/>
              <a:defRPr/>
            </a:lvl2pPr>
            <a:lvl3pPr lvl="2" algn="ctr">
              <a:spcBef>
                <a:spcPts val="360"/>
              </a:spcBef>
              <a:spcAft>
                <a:spcPts val="0"/>
              </a:spcAft>
              <a:buSzPts val="1170"/>
              <a:buNone/>
              <a:defRPr/>
            </a:lvl3pPr>
            <a:lvl4pPr lvl="3" algn="ctr">
              <a:spcBef>
                <a:spcPts val="360"/>
              </a:spcBef>
              <a:spcAft>
                <a:spcPts val="0"/>
              </a:spcAft>
              <a:buSzPts val="1170"/>
              <a:buNone/>
              <a:defRPr/>
            </a:lvl4pPr>
            <a:lvl5pPr lvl="4" algn="ctr">
              <a:spcBef>
                <a:spcPts val="360"/>
              </a:spcBef>
              <a:spcAft>
                <a:spcPts val="0"/>
              </a:spcAft>
              <a:buSzPts val="1170"/>
              <a:buNone/>
              <a:defRPr/>
            </a:lvl5pPr>
            <a:lvl6pPr lvl="5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1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1"/>
          <p:cNvSpPr txBox="1"/>
          <p:nvPr>
            <p:ph idx="1" type="body"/>
          </p:nvPr>
        </p:nvSpPr>
        <p:spPr>
          <a:xfrm rot="5400000">
            <a:off x="1752600" y="-685800"/>
            <a:ext cx="5562600" cy="861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302895" lvl="0" marL="457200" algn="l">
              <a:spcBef>
                <a:spcPts val="1080"/>
              </a:spcBef>
              <a:spcAft>
                <a:spcPts val="0"/>
              </a:spcAft>
              <a:buSzPts val="1170"/>
              <a:buChar char="■"/>
              <a:defRPr/>
            </a:lvl1pPr>
            <a:lvl2pPr indent="-302894" lvl="1" marL="914400" algn="l">
              <a:spcBef>
                <a:spcPts val="1080"/>
              </a:spcBef>
              <a:spcAft>
                <a:spcPts val="0"/>
              </a:spcAft>
              <a:buSzPts val="1170"/>
              <a:buChar char="●"/>
              <a:defRPr/>
            </a:lvl2pPr>
            <a:lvl3pPr indent="-302894" lvl="2" marL="1371600" algn="l">
              <a:spcBef>
                <a:spcPts val="360"/>
              </a:spcBef>
              <a:spcAft>
                <a:spcPts val="0"/>
              </a:spcAft>
              <a:buSzPts val="1170"/>
              <a:buChar char="❑"/>
              <a:defRPr/>
            </a:lvl3pPr>
            <a:lvl4pPr indent="-302894" lvl="3" marL="1828800" algn="l"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4pPr>
            <a:lvl5pPr indent="-302895" lvl="4" marL="2286000" algn="l"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2"/>
          <p:cNvSpPr txBox="1"/>
          <p:nvPr>
            <p:ph type="title"/>
          </p:nvPr>
        </p:nvSpPr>
        <p:spPr>
          <a:xfrm rot="5400000">
            <a:off x="4657725" y="2143125"/>
            <a:ext cx="6324600" cy="2190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62"/>
          <p:cNvSpPr txBox="1"/>
          <p:nvPr>
            <p:ph idx="1" type="body"/>
          </p:nvPr>
        </p:nvSpPr>
        <p:spPr>
          <a:xfrm rot="5400000">
            <a:off x="200025" y="28575"/>
            <a:ext cx="6324600" cy="641985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302895" lvl="0" marL="457200" algn="l">
              <a:spcBef>
                <a:spcPts val="1080"/>
              </a:spcBef>
              <a:spcAft>
                <a:spcPts val="0"/>
              </a:spcAft>
              <a:buSzPts val="1170"/>
              <a:buChar char="■"/>
              <a:defRPr/>
            </a:lvl1pPr>
            <a:lvl2pPr indent="-302894" lvl="1" marL="914400" algn="l">
              <a:spcBef>
                <a:spcPts val="1080"/>
              </a:spcBef>
              <a:spcAft>
                <a:spcPts val="0"/>
              </a:spcAft>
              <a:buSzPts val="1170"/>
              <a:buChar char="●"/>
              <a:defRPr/>
            </a:lvl2pPr>
            <a:lvl3pPr indent="-302894" lvl="2" marL="1371600" algn="l">
              <a:spcBef>
                <a:spcPts val="360"/>
              </a:spcBef>
              <a:spcAft>
                <a:spcPts val="0"/>
              </a:spcAft>
              <a:buSzPts val="1170"/>
              <a:buChar char="❑"/>
              <a:defRPr/>
            </a:lvl3pPr>
            <a:lvl4pPr indent="-302894" lvl="3" marL="1828800" algn="l"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4pPr>
            <a:lvl5pPr indent="-302895" lvl="4" marL="2286000" algn="l">
              <a:spcBef>
                <a:spcPts val="360"/>
              </a:spcBef>
              <a:spcAft>
                <a:spcPts val="0"/>
              </a:spcAft>
              <a:buSzPts val="1170"/>
              <a:buChar char="■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3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3"/>
          <p:cNvSpPr txBox="1"/>
          <p:nvPr>
            <p:ph idx="1" type="body"/>
          </p:nvPr>
        </p:nvSpPr>
        <p:spPr>
          <a:xfrm>
            <a:off x="228600" y="838200"/>
            <a:ext cx="86106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342900" lvl="0" marL="457200" algn="l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342900" lvl="1" marL="914400" algn="l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5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92075" spcFirstLastPara="1" rIns="92075" wrap="square" tIns="46025">
            <a:noAutofit/>
          </a:bodyPr>
          <a:lstStyle>
            <a:lvl1pPr indent="-228600" lvl="0" marL="457200" algn="l">
              <a:spcBef>
                <a:spcPts val="1200"/>
              </a:spcBef>
              <a:spcAft>
                <a:spcPts val="0"/>
              </a:spcAft>
              <a:buSzPts val="1300"/>
              <a:buNone/>
              <a:defRPr sz="2000"/>
            </a:lvl1pPr>
            <a:lvl2pPr indent="-228600" lvl="1" marL="914400" algn="l">
              <a:spcBef>
                <a:spcPts val="1080"/>
              </a:spcBef>
              <a:spcAft>
                <a:spcPts val="0"/>
              </a:spcAft>
              <a:buSzPts val="1170"/>
              <a:buNone/>
              <a:defRPr sz="1800"/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SzPts val="1040"/>
              <a:buNone/>
              <a:defRPr sz="1600"/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SzPts val="910"/>
              <a:buNone/>
              <a:defRPr sz="1400"/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SzPts val="910"/>
              <a:buNone/>
              <a:defRPr sz="1400"/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5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5"/>
          <p:cNvSpPr txBox="1"/>
          <p:nvPr>
            <p:ph idx="1" type="body"/>
          </p:nvPr>
        </p:nvSpPr>
        <p:spPr>
          <a:xfrm>
            <a:off x="228600" y="838200"/>
            <a:ext cx="42291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344170" lvl="0" marL="457200" algn="l">
              <a:spcBef>
                <a:spcPts val="1680"/>
              </a:spcBef>
              <a:spcAft>
                <a:spcPts val="0"/>
              </a:spcAft>
              <a:buSzPts val="1820"/>
              <a:buChar char="■"/>
              <a:defRPr sz="2800"/>
            </a:lvl1pPr>
            <a:lvl2pPr indent="-327660" lvl="1" marL="914400" algn="l">
              <a:spcBef>
                <a:spcPts val="1440"/>
              </a:spcBef>
              <a:spcAft>
                <a:spcPts val="0"/>
              </a:spcAft>
              <a:buSzPts val="1560"/>
              <a:buChar char="●"/>
              <a:defRPr sz="2400"/>
            </a:lvl2pPr>
            <a:lvl3pPr indent="-311150" lvl="2" marL="1371600" algn="l">
              <a:spcBef>
                <a:spcPts val="400"/>
              </a:spcBef>
              <a:spcAft>
                <a:spcPts val="0"/>
              </a:spcAft>
              <a:buSzPts val="1300"/>
              <a:buChar char="❑"/>
              <a:defRPr sz="2000"/>
            </a:lvl3pPr>
            <a:lvl4pPr indent="-302894" lvl="3" marL="1828800" algn="l"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4pPr>
            <a:lvl5pPr indent="-302895" lvl="4" marL="2286000" algn="l"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27" name="Google Shape;27;p55"/>
          <p:cNvSpPr txBox="1"/>
          <p:nvPr>
            <p:ph idx="2" type="body"/>
          </p:nvPr>
        </p:nvSpPr>
        <p:spPr>
          <a:xfrm>
            <a:off x="4610100" y="838200"/>
            <a:ext cx="42291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344170" lvl="0" marL="457200" algn="l">
              <a:spcBef>
                <a:spcPts val="1680"/>
              </a:spcBef>
              <a:spcAft>
                <a:spcPts val="0"/>
              </a:spcAft>
              <a:buSzPts val="1820"/>
              <a:buChar char="■"/>
              <a:defRPr sz="2800"/>
            </a:lvl1pPr>
            <a:lvl2pPr indent="-327660" lvl="1" marL="914400" algn="l">
              <a:spcBef>
                <a:spcPts val="1440"/>
              </a:spcBef>
              <a:spcAft>
                <a:spcPts val="0"/>
              </a:spcAft>
              <a:buSzPts val="1560"/>
              <a:buChar char="●"/>
              <a:defRPr sz="2400"/>
            </a:lvl2pPr>
            <a:lvl3pPr indent="-311150" lvl="2" marL="1371600" algn="l">
              <a:spcBef>
                <a:spcPts val="400"/>
              </a:spcBef>
              <a:spcAft>
                <a:spcPts val="0"/>
              </a:spcAft>
              <a:buSzPts val="1300"/>
              <a:buChar char="❑"/>
              <a:defRPr sz="2000"/>
            </a:lvl3pPr>
            <a:lvl4pPr indent="-302894" lvl="3" marL="1828800" algn="l"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4pPr>
            <a:lvl5pPr indent="-302895" lvl="4" marL="2286000" algn="l">
              <a:spcBef>
                <a:spcPts val="360"/>
              </a:spcBef>
              <a:spcAft>
                <a:spcPts val="0"/>
              </a:spcAft>
              <a:buSzPts val="1170"/>
              <a:buChar char="■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92075" spcFirstLastPara="1" rIns="92075" wrap="square" tIns="46025">
            <a:noAutofit/>
          </a:bodyPr>
          <a:lstStyle>
            <a:lvl1pPr indent="-228600" lvl="0" marL="457200" algn="l">
              <a:spcBef>
                <a:spcPts val="1440"/>
              </a:spcBef>
              <a:spcAft>
                <a:spcPts val="0"/>
              </a:spcAft>
              <a:buSzPts val="1560"/>
              <a:buNone/>
              <a:defRPr b="1" sz="2400"/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3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17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04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04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1" name="Google Shape;31;p5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327660" lvl="0" marL="457200" algn="l">
              <a:spcBef>
                <a:spcPts val="1440"/>
              </a:spcBef>
              <a:spcAft>
                <a:spcPts val="0"/>
              </a:spcAft>
              <a:buSzPts val="1560"/>
              <a:buChar char="■"/>
              <a:defRPr sz="2400"/>
            </a:lvl1pPr>
            <a:lvl2pPr indent="-311150" lvl="1" marL="914400" algn="l">
              <a:spcBef>
                <a:spcPts val="1200"/>
              </a:spcBef>
              <a:spcAft>
                <a:spcPts val="0"/>
              </a:spcAft>
              <a:buSzPts val="1300"/>
              <a:buChar char="●"/>
              <a:defRPr sz="2000"/>
            </a:lvl2pPr>
            <a:lvl3pPr indent="-302894" lvl="2" marL="1371600" algn="l">
              <a:spcBef>
                <a:spcPts val="360"/>
              </a:spcBef>
              <a:spcAft>
                <a:spcPts val="0"/>
              </a:spcAft>
              <a:buSzPts val="1170"/>
              <a:buChar char="❑"/>
              <a:defRPr sz="1800"/>
            </a:lvl3pPr>
            <a:lvl4pPr indent="-294639" lvl="3" marL="1828800" algn="l">
              <a:spcBef>
                <a:spcPts val="320"/>
              </a:spcBef>
              <a:spcAft>
                <a:spcPts val="0"/>
              </a:spcAft>
              <a:buSzPts val="1040"/>
              <a:buChar char="■"/>
              <a:defRPr sz="1600"/>
            </a:lvl4pPr>
            <a:lvl5pPr indent="-294639" lvl="4" marL="2286000" algn="l">
              <a:spcBef>
                <a:spcPts val="320"/>
              </a:spcBef>
              <a:spcAft>
                <a:spcPts val="0"/>
              </a:spcAft>
              <a:buSzPts val="1040"/>
              <a:buChar char="■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■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■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2" name="Google Shape;32;p5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92075" spcFirstLastPara="1" rIns="92075" wrap="square" tIns="46025">
            <a:noAutofit/>
          </a:bodyPr>
          <a:lstStyle>
            <a:lvl1pPr indent="-228600" lvl="0" marL="457200" algn="l">
              <a:spcBef>
                <a:spcPts val="1440"/>
              </a:spcBef>
              <a:spcAft>
                <a:spcPts val="0"/>
              </a:spcAft>
              <a:buSzPts val="1560"/>
              <a:buNone/>
              <a:defRPr b="1" sz="2400"/>
            </a:lvl1pPr>
            <a:lvl2pPr indent="-228600" lvl="1" marL="914400" algn="l">
              <a:spcBef>
                <a:spcPts val="1200"/>
              </a:spcBef>
              <a:spcAft>
                <a:spcPts val="0"/>
              </a:spcAft>
              <a:buSzPts val="13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SzPts val="117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SzPts val="104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SzPts val="104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SzPts val="1600"/>
              <a:buNone/>
              <a:defRPr b="1" sz="1600"/>
            </a:lvl9pPr>
          </a:lstStyle>
          <a:p/>
        </p:txBody>
      </p:sp>
      <p:sp>
        <p:nvSpPr>
          <p:cNvPr id="33" name="Google Shape;33;p5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327660" lvl="0" marL="457200" algn="l">
              <a:spcBef>
                <a:spcPts val="1440"/>
              </a:spcBef>
              <a:spcAft>
                <a:spcPts val="0"/>
              </a:spcAft>
              <a:buSzPts val="1560"/>
              <a:buChar char="■"/>
              <a:defRPr sz="2400"/>
            </a:lvl1pPr>
            <a:lvl2pPr indent="-311150" lvl="1" marL="914400" algn="l">
              <a:spcBef>
                <a:spcPts val="1200"/>
              </a:spcBef>
              <a:spcAft>
                <a:spcPts val="0"/>
              </a:spcAft>
              <a:buSzPts val="1300"/>
              <a:buChar char="●"/>
              <a:defRPr sz="2000"/>
            </a:lvl2pPr>
            <a:lvl3pPr indent="-302894" lvl="2" marL="1371600" algn="l">
              <a:spcBef>
                <a:spcPts val="360"/>
              </a:spcBef>
              <a:spcAft>
                <a:spcPts val="0"/>
              </a:spcAft>
              <a:buSzPts val="1170"/>
              <a:buChar char="❑"/>
              <a:defRPr sz="1800"/>
            </a:lvl3pPr>
            <a:lvl4pPr indent="-294639" lvl="3" marL="1828800" algn="l">
              <a:spcBef>
                <a:spcPts val="320"/>
              </a:spcBef>
              <a:spcAft>
                <a:spcPts val="0"/>
              </a:spcAft>
              <a:buSzPts val="1040"/>
              <a:buChar char="■"/>
              <a:defRPr sz="1600"/>
            </a:lvl4pPr>
            <a:lvl5pPr indent="-294639" lvl="4" marL="2286000" algn="l">
              <a:spcBef>
                <a:spcPts val="320"/>
              </a:spcBef>
              <a:spcAft>
                <a:spcPts val="0"/>
              </a:spcAft>
              <a:buSzPts val="1040"/>
              <a:buChar char="■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SzPts val="1600"/>
              <a:buChar char="■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SzPts val="1600"/>
              <a:buChar char="■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7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92075" spcFirstLastPara="1" rIns="92075" wrap="square" tIns="4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360680" lvl="0" marL="457200" algn="l">
              <a:spcBef>
                <a:spcPts val="1920"/>
              </a:spcBef>
              <a:spcAft>
                <a:spcPts val="0"/>
              </a:spcAft>
              <a:buSzPts val="2080"/>
              <a:buChar char="■"/>
              <a:defRPr sz="3200"/>
            </a:lvl1pPr>
            <a:lvl2pPr indent="-344169" lvl="1" marL="914400" algn="l">
              <a:spcBef>
                <a:spcPts val="1680"/>
              </a:spcBef>
              <a:spcAft>
                <a:spcPts val="0"/>
              </a:spcAft>
              <a:buSzPts val="1820"/>
              <a:buChar char="●"/>
              <a:defRPr sz="2800"/>
            </a:lvl2pPr>
            <a:lvl3pPr indent="-327660" lvl="2" marL="1371600" algn="l">
              <a:spcBef>
                <a:spcPts val="480"/>
              </a:spcBef>
              <a:spcAft>
                <a:spcPts val="0"/>
              </a:spcAft>
              <a:buSzPts val="1560"/>
              <a:buChar char="❑"/>
              <a:defRPr sz="2400"/>
            </a:lvl3pPr>
            <a:lvl4pPr indent="-311150" lvl="3" marL="1828800" algn="l"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4pPr>
            <a:lvl5pPr indent="-311150" lvl="4" marL="2286000" algn="l">
              <a:spcBef>
                <a:spcPts val="400"/>
              </a:spcBef>
              <a:spcAft>
                <a:spcPts val="0"/>
              </a:spcAft>
              <a:buSzPts val="1300"/>
              <a:buChar char="■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SzPts val="2000"/>
              <a:buChar char="■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SzPts val="2000"/>
              <a:buChar char="■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40" name="Google Shape;40;p5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228600" lvl="0" marL="457200" algn="l">
              <a:spcBef>
                <a:spcPts val="840"/>
              </a:spcBef>
              <a:spcAft>
                <a:spcPts val="0"/>
              </a:spcAft>
              <a:buSzPts val="910"/>
              <a:buNone/>
              <a:defRPr sz="1400"/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78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585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585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6025" lIns="92075" spcFirstLastPara="1" rIns="92075" wrap="square" tIns="4602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6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228600" lvl="0" marL="457200" algn="l">
              <a:spcBef>
                <a:spcPts val="840"/>
              </a:spcBef>
              <a:spcAft>
                <a:spcPts val="0"/>
              </a:spcAft>
              <a:buSzPts val="910"/>
              <a:buNone/>
              <a:defRPr sz="1400"/>
            </a:lvl1pPr>
            <a:lvl2pPr indent="-228600" lvl="1" marL="914400" algn="l">
              <a:spcBef>
                <a:spcPts val="720"/>
              </a:spcBef>
              <a:spcAft>
                <a:spcPts val="0"/>
              </a:spcAft>
              <a:buSzPts val="78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SzPts val="65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SzPts val="585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SzPts val="585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51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6633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6633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6633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6633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51"/>
          <p:cNvSpPr txBox="1"/>
          <p:nvPr>
            <p:ph idx="1" type="body"/>
          </p:nvPr>
        </p:nvSpPr>
        <p:spPr>
          <a:xfrm>
            <a:off x="228600" y="838200"/>
            <a:ext cx="86106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>
            <a:lvl1pPr indent="-302895" lvl="0" marL="457200" marR="0" rtl="0" algn="l">
              <a:spcBef>
                <a:spcPts val="1080"/>
              </a:spcBef>
              <a:spcAft>
                <a:spcPts val="0"/>
              </a:spcAft>
              <a:buClr>
                <a:srgbClr val="006600"/>
              </a:buClr>
              <a:buSzPts val="1170"/>
              <a:buFont typeface="Noto Sans Symbols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2894" lvl="1" marL="914400" marR="0" rtl="0" algn="l">
              <a:spcBef>
                <a:spcPts val="1080"/>
              </a:spcBef>
              <a:spcAft>
                <a:spcPts val="0"/>
              </a:spcAft>
              <a:buClr>
                <a:srgbClr val="000099"/>
              </a:buClr>
              <a:buSzPts val="1170"/>
              <a:buFont typeface="Noto Sans Symbols"/>
              <a:buChar char="●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2894" lvl="2" marL="1371600" marR="0" rtl="0" algn="l">
              <a:spcBef>
                <a:spcPts val="360"/>
              </a:spcBef>
              <a:spcAft>
                <a:spcPts val="0"/>
              </a:spcAft>
              <a:buClr>
                <a:srgbClr val="003300"/>
              </a:buClr>
              <a:buSzPts val="1170"/>
              <a:buFont typeface="Noto Sans Symbols"/>
              <a:buChar char="❑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2894" lvl="3" marL="1828800" marR="0" rtl="0" algn="l">
              <a:spcBef>
                <a:spcPts val="360"/>
              </a:spcBef>
              <a:spcAft>
                <a:spcPts val="0"/>
              </a:spcAft>
              <a:buClr>
                <a:srgbClr val="003300"/>
              </a:buClr>
              <a:buSzPts val="1170"/>
              <a:buFont typeface="Noto Sans Symbols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2895" lvl="4" marL="2286000" marR="0" rtl="0" algn="l">
              <a:spcBef>
                <a:spcPts val="360"/>
              </a:spcBef>
              <a:spcAft>
                <a:spcPts val="0"/>
              </a:spcAft>
              <a:buClr>
                <a:srgbClr val="003300"/>
              </a:buClr>
              <a:buSzPts val="1170"/>
              <a:buFont typeface="Noto Sans Symbols"/>
              <a:buChar char="■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spcBef>
                <a:spcPts val="360"/>
              </a:spcBef>
              <a:spcAft>
                <a:spcPts val="0"/>
              </a:spcAft>
              <a:buClr>
                <a:srgbClr val="003300"/>
              </a:buClr>
              <a:buSzPts val="1800"/>
              <a:buFont typeface="Noto Sans Symbols"/>
              <a:buChar char="■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6pPr>
            <a:lvl7pPr indent="-342900" lvl="6" marL="3200400" marR="0" rtl="0" algn="l">
              <a:spcBef>
                <a:spcPts val="360"/>
              </a:spcBef>
              <a:spcAft>
                <a:spcPts val="0"/>
              </a:spcAft>
              <a:buClr>
                <a:srgbClr val="003300"/>
              </a:buClr>
              <a:buSzPts val="1800"/>
              <a:buFont typeface="Noto Sans Symbols"/>
              <a:buChar char="■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7pPr>
            <a:lvl8pPr indent="-342900" lvl="7" marL="3657600" marR="0" rtl="0" algn="l">
              <a:spcBef>
                <a:spcPts val="360"/>
              </a:spcBef>
              <a:spcAft>
                <a:spcPts val="0"/>
              </a:spcAft>
              <a:buClr>
                <a:srgbClr val="003300"/>
              </a:buClr>
              <a:buSzPts val="1800"/>
              <a:buFont typeface="Noto Sans Symbols"/>
              <a:buChar char="■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8pPr>
            <a:lvl9pPr indent="-342900" lvl="8" marL="4114800" marR="0" rtl="0" algn="l">
              <a:spcBef>
                <a:spcPts val="360"/>
              </a:spcBef>
              <a:spcAft>
                <a:spcPts val="0"/>
              </a:spcAft>
              <a:buClr>
                <a:srgbClr val="003300"/>
              </a:buClr>
              <a:buSzPts val="1800"/>
              <a:buFont typeface="Noto Sans Symbols"/>
              <a:buChar char="■"/>
              <a:defRPr b="0" i="0" sz="18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defRPr>
            </a:lvl9pPr>
          </a:lstStyle>
          <a:p/>
        </p:txBody>
      </p:sp>
      <p:cxnSp>
        <p:nvCxnSpPr>
          <p:cNvPr id="13" name="Google Shape;13;p51"/>
          <p:cNvCxnSpPr/>
          <p:nvPr/>
        </p:nvCxnSpPr>
        <p:spPr>
          <a:xfrm>
            <a:off x="152400" y="609600"/>
            <a:ext cx="8763000" cy="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" name="Google Shape;14;p51"/>
          <p:cNvSpPr txBox="1"/>
          <p:nvPr/>
        </p:nvSpPr>
        <p:spPr>
          <a:xfrm>
            <a:off x="228600" y="6578262"/>
            <a:ext cx="8610600" cy="2035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Intro to CS / RUNI / lecture 7-1                                                                                                                                                                              slide </a:t>
            </a:r>
            <a:fld id="{00000000-1234-1234-1234-123412341234}" type="slidenum">
              <a:rPr b="0" i="0" lang="en-US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r>
              <a:rPr b="0" i="0" lang="en-US" sz="10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.jpg"/><Relationship Id="rId4" Type="http://schemas.openxmlformats.org/officeDocument/2006/relationships/image" Target="../media/image2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8.png"/><Relationship Id="rId4" Type="http://schemas.openxmlformats.org/officeDocument/2006/relationships/image" Target="../media/image6.jpg"/><Relationship Id="rId5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4.jpg"/><Relationship Id="rId4" Type="http://schemas.openxmlformats.org/officeDocument/2006/relationships/image" Target="../media/image2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2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1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OAM" id="56" name="Google Shape;5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6350"/>
            <a:ext cx="9144000" cy="685165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"/>
          <p:cNvSpPr txBox="1"/>
          <p:nvPr>
            <p:ph type="ctrTitle"/>
          </p:nvPr>
        </p:nvSpPr>
        <p:spPr>
          <a:xfrm>
            <a:off x="1371600" y="1752600"/>
            <a:ext cx="6172200" cy="144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Recursion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1"/>
          <p:cNvSpPr/>
          <p:nvPr/>
        </p:nvSpPr>
        <p:spPr>
          <a:xfrm>
            <a:off x="1447800" y="1766888"/>
            <a:ext cx="61722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737373"/>
              </a:buClr>
              <a:buSzPts val="2000"/>
              <a:buFont typeface="Noto Sans Symbols"/>
              <a:buNone/>
            </a:pPr>
            <a:r>
              <a:rPr b="0" i="0" lang="en-US" sz="2000" u="none" cap="none" strike="noStrike">
                <a:solidFill>
                  <a:srgbClr val="737373"/>
                </a:solidFill>
                <a:latin typeface="Arial"/>
                <a:ea typeface="Arial"/>
                <a:cs typeface="Arial"/>
                <a:sym typeface="Arial"/>
              </a:rPr>
              <a:t>Lecture 7-1</a:t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1"/>
          <p:cNvSpPr/>
          <p:nvPr/>
        </p:nvSpPr>
        <p:spPr>
          <a:xfrm>
            <a:off x="152400" y="76200"/>
            <a:ext cx="28956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Introduction to Computer Science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59595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Reichman University</a:t>
            </a:r>
            <a:endParaRPr/>
          </a:p>
        </p:txBody>
      </p:sp>
      <p:pic>
        <p:nvPicPr>
          <p:cNvPr descr="People standing in a line waiting hi-res stock photography ..." id="60" name="Google Shape;60;p1"/>
          <p:cNvPicPr preferRelativeResize="0"/>
          <p:nvPr/>
        </p:nvPicPr>
        <p:blipFill rotWithShape="1">
          <a:blip r:embed="rId4">
            <a:alphaModFix/>
          </a:blip>
          <a:srcRect b="19245" l="0" r="0" t="0"/>
          <a:stretch/>
        </p:blipFill>
        <p:spPr>
          <a:xfrm>
            <a:off x="2305050" y="2813005"/>
            <a:ext cx="4533900" cy="1627878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1600200" y="4531151"/>
            <a:ext cx="64008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sng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many students in the line?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each student except the last one, the answer is 1 + the number of students behind him/her. For the last student, the answer is 1.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1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Reversing a string</a:t>
            </a:r>
            <a:endParaRPr/>
          </a:p>
        </p:txBody>
      </p:sp>
      <p:sp>
        <p:nvSpPr>
          <p:cNvPr id="228" name="Google Shape;228;p11"/>
          <p:cNvSpPr txBox="1"/>
          <p:nvPr>
            <p:ph idx="1" type="body"/>
          </p:nvPr>
        </p:nvSpPr>
        <p:spPr>
          <a:xfrm>
            <a:off x="457200" y="762000"/>
            <a:ext cx="5715000" cy="28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rPr lang="en-US" u="sng"/>
              <a:t>Task:</a:t>
            </a:r>
            <a:r>
              <a:rPr lang="en-US"/>
              <a:t> reverse a string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rPr lang="en-US"/>
              <a:t>Example: 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reverse("abcd")</a:t>
            </a:r>
            <a:r>
              <a:rPr lang="en-US"/>
              <a:t> should return 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"dcba"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rPr lang="en-US"/>
              <a:t>Insight: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reverse("abcd")</a:t>
            </a:r>
            <a:r>
              <a:rPr lang="en-US" sz="1200"/>
              <a:t> 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200"/>
              <a:t> 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reverse("bcd") + ‘a’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SzPts val="1200"/>
              <a:buFont typeface="Noto Sans Symbol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US" sz="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reverse("a")</a:t>
            </a:r>
            <a:r>
              <a:rPr lang="en-US" sz="1200"/>
              <a:t> 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200"/>
              <a:t> 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"a"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None/>
            </a:pPr>
            <a:br>
              <a:rPr lang="en-US" u="sng"/>
            </a:br>
            <a:r>
              <a:rPr lang="en-US" u="sng"/>
              <a:t>Recursive algorithm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rPr lang="en-US"/>
              <a:t>If 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str</a:t>
            </a:r>
            <a:r>
              <a:rPr lang="en-US"/>
              <a:t> consists of a single character, or 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-US"/>
              <a:t>, return 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str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rPr lang="en-US"/>
              <a:t>else return 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reverse</a:t>
            </a:r>
            <a:r>
              <a:rPr lang="en-US" sz="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400"/>
              <a:t>(the last </a:t>
            </a:r>
            <a:r>
              <a:rPr i="1" lang="en-US" sz="1400"/>
              <a:t>n</a:t>
            </a:r>
            <a:r>
              <a:rPr i="1" lang="en-US" sz="800"/>
              <a:t> </a:t>
            </a:r>
            <a:r>
              <a:rPr lang="en-US" sz="1400"/>
              <a:t>–</a:t>
            </a:r>
            <a:r>
              <a:rPr lang="en-US" sz="800"/>
              <a:t> </a:t>
            </a:r>
            <a:r>
              <a:rPr lang="en-US" sz="1400"/>
              <a:t>1 characters of 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str</a:t>
            </a:r>
            <a:r>
              <a:rPr lang="en-US" sz="1400"/>
              <a:t>) + 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str[0]</a:t>
            </a:r>
            <a:br>
              <a:rPr lang="en-US"/>
            </a:br>
            <a:endParaRPr/>
          </a:p>
        </p:txBody>
      </p:sp>
      <p:grpSp>
        <p:nvGrpSpPr>
          <p:cNvPr id="229" name="Google Shape;229;p11"/>
          <p:cNvGrpSpPr/>
          <p:nvPr/>
        </p:nvGrpSpPr>
        <p:grpSpPr>
          <a:xfrm>
            <a:off x="480527" y="3962400"/>
            <a:ext cx="8088793" cy="1524000"/>
            <a:chOff x="498475" y="4457700"/>
            <a:chExt cx="8088793" cy="1524000"/>
          </a:xfrm>
        </p:grpSpPr>
        <p:sp>
          <p:nvSpPr>
            <p:cNvPr id="230" name="Google Shape;230;p11"/>
            <p:cNvSpPr/>
            <p:nvPr/>
          </p:nvSpPr>
          <p:spPr>
            <a:xfrm>
              <a:off x="498475" y="4457700"/>
              <a:ext cx="4797425" cy="15240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293973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262800" lIns="237600" spcFirstLastPara="1" rIns="0" wrap="square" tIns="22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public static String </a:t>
              </a:r>
              <a:r>
                <a:rPr b="1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reverse</a:t>
              </a: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(String str) {</a:t>
              </a:r>
              <a:endParaRPr/>
            </a:p>
            <a:p>
              <a:pPr indent="0" lvl="0" marL="0" marR="0" rtl="0" algn="l"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if (str.length() &lt;= 1) {</a:t>
              </a:r>
              <a:endParaRPr/>
            </a:p>
            <a:p>
              <a:pPr indent="0" lvl="0" marL="0" marR="0" rtl="0" algn="l"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  return str;</a:t>
              </a:r>
              <a:endParaRPr/>
            </a:p>
            <a:p>
              <a:pPr indent="0" lvl="0" marL="0" marR="0" rtl="0" algn="l"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}</a:t>
              </a:r>
              <a:endParaRPr/>
            </a:p>
            <a:p>
              <a:pPr indent="0" lvl="0" marL="0" marR="0" rtl="0" algn="l"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return </a:t>
              </a:r>
              <a:r>
                <a:rPr b="1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reverse</a:t>
              </a: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(str.substring(1)) + str.charAt(0));</a:t>
              </a:r>
              <a:endParaRPr/>
            </a:p>
            <a:p>
              <a:pPr indent="0" lvl="0" marL="0" marR="0" rtl="0" algn="l"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 sz="120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</p:txBody>
        </p:sp>
        <p:sp>
          <p:nvSpPr>
            <p:cNvPr id="231" name="Google Shape;231;p11"/>
            <p:cNvSpPr/>
            <p:nvPr/>
          </p:nvSpPr>
          <p:spPr>
            <a:xfrm>
              <a:off x="5486399" y="5334000"/>
              <a:ext cx="3100869" cy="506094"/>
            </a:xfrm>
            <a:prstGeom prst="wedgeRoundRectCallout">
              <a:avLst>
                <a:gd fmla="val -21230" name="adj1"/>
                <a:gd fmla="val -43451" name="adj2"/>
                <a:gd fmla="val 16667" name="adj3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0" wrap="square" tIns="46800">
              <a:noAutofit/>
            </a:bodyPr>
            <a:lstStyle/>
            <a:p>
              <a:pPr indent="0" lvl="1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200" u="none" cap="none" strike="noStrike">
                  <a:solidFill>
                    <a:srgbClr val="7F7F7F"/>
                  </a:solidFill>
                  <a:latin typeface="Consolas"/>
                  <a:ea typeface="Consolas"/>
                  <a:cs typeface="Consolas"/>
                  <a:sym typeface="Consolas"/>
                </a:rPr>
                <a:t>substring(1)</a:t>
              </a:r>
              <a:r>
                <a:rPr b="0" i="0" lang="en-US" sz="1400" u="none" cap="none" strike="noStrike">
                  <a:solidFill>
                    <a:srgbClr val="7F7F7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:</a:t>
              </a:r>
              <a:endParaRPr/>
            </a:p>
            <a:p>
              <a:pPr indent="0" lvl="1" marL="0" marR="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rgbClr val="7F7F7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All the characters except the first one</a:t>
              </a:r>
              <a:endParaRPr/>
            </a:p>
          </p:txBody>
        </p:sp>
      </p:grpSp>
      <p:grpSp>
        <p:nvGrpSpPr>
          <p:cNvPr id="232" name="Google Shape;232;p11"/>
          <p:cNvGrpSpPr/>
          <p:nvPr/>
        </p:nvGrpSpPr>
        <p:grpSpPr>
          <a:xfrm>
            <a:off x="2191852" y="4537647"/>
            <a:ext cx="1999140" cy="1115716"/>
            <a:chOff x="2191852" y="4537647"/>
            <a:chExt cx="1999140" cy="1115716"/>
          </a:xfrm>
        </p:grpSpPr>
        <p:sp>
          <p:nvSpPr>
            <p:cNvPr id="233" name="Google Shape;233;p11"/>
            <p:cNvSpPr/>
            <p:nvPr/>
          </p:nvSpPr>
          <p:spPr>
            <a:xfrm>
              <a:off x="2572852" y="4537647"/>
              <a:ext cx="667941" cy="166963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200"/>
                <a:buFont typeface="Noto Sans Symbols"/>
                <a:buNone/>
              </a:pPr>
              <a:r>
                <a:rPr lang="en-US" sz="1200">
                  <a:solidFill>
                    <a:srgbClr val="7F7F7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base case</a:t>
              </a:r>
              <a:endParaRPr/>
            </a:p>
          </p:txBody>
        </p:sp>
        <p:cxnSp>
          <p:nvCxnSpPr>
            <p:cNvPr id="234" name="Google Shape;234;p11"/>
            <p:cNvCxnSpPr>
              <a:stCxn id="233" idx="1"/>
            </p:cNvCxnSpPr>
            <p:nvPr/>
          </p:nvCxnSpPr>
          <p:spPr>
            <a:xfrm rot="10800000">
              <a:off x="2191852" y="4621129"/>
              <a:ext cx="381000" cy="0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sp>
          <p:nvSpPr>
            <p:cNvPr id="235" name="Google Shape;235;p11"/>
            <p:cNvSpPr/>
            <p:nvPr/>
          </p:nvSpPr>
          <p:spPr>
            <a:xfrm>
              <a:off x="3352800" y="5435792"/>
              <a:ext cx="838192" cy="217571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200"/>
                <a:buFont typeface="Noto Sans Symbols"/>
                <a:buNone/>
              </a:pPr>
              <a:r>
                <a:rPr lang="en-US" sz="1200">
                  <a:solidFill>
                    <a:srgbClr val="7F7F7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combination</a:t>
              </a:r>
              <a:endParaRPr/>
            </a:p>
          </p:txBody>
        </p:sp>
        <p:cxnSp>
          <p:nvCxnSpPr>
            <p:cNvPr id="236" name="Google Shape;236;p11"/>
            <p:cNvCxnSpPr>
              <a:stCxn id="235" idx="0"/>
            </p:cNvCxnSpPr>
            <p:nvPr/>
          </p:nvCxnSpPr>
          <p:spPr>
            <a:xfrm rot="10800000">
              <a:off x="3771896" y="5157992"/>
              <a:ext cx="0" cy="277800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med" w="med" type="none"/>
              <a:tailEnd len="lg" w="lg" type="stealth"/>
            </a:ln>
          </p:spPr>
        </p:cxnSp>
        <p:sp>
          <p:nvSpPr>
            <p:cNvPr id="237" name="Google Shape;237;p11"/>
            <p:cNvSpPr/>
            <p:nvPr/>
          </p:nvSpPr>
          <p:spPr>
            <a:xfrm>
              <a:off x="2439504" y="5427384"/>
              <a:ext cx="703748" cy="217571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2700">
              <a:solidFill>
                <a:srgbClr val="BFBFB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7F7F7F"/>
                </a:buClr>
                <a:buSzPts val="1200"/>
                <a:buFont typeface="Noto Sans Symbols"/>
                <a:buNone/>
              </a:pPr>
              <a:r>
                <a:rPr lang="en-US" sz="1200">
                  <a:solidFill>
                    <a:srgbClr val="7F7F7F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reduction</a:t>
              </a:r>
              <a:endParaRPr/>
            </a:p>
          </p:txBody>
        </p:sp>
        <p:cxnSp>
          <p:nvCxnSpPr>
            <p:cNvPr id="238" name="Google Shape;238;p11"/>
            <p:cNvCxnSpPr>
              <a:stCxn id="237" idx="0"/>
            </p:cNvCxnSpPr>
            <p:nvPr/>
          </p:nvCxnSpPr>
          <p:spPr>
            <a:xfrm rot="10800000">
              <a:off x="2791378" y="5164284"/>
              <a:ext cx="0" cy="263100"/>
            </a:xfrm>
            <a:prstGeom prst="straightConnector1">
              <a:avLst/>
            </a:prstGeom>
            <a:noFill/>
            <a:ln cap="flat" cmpd="sng" w="12700">
              <a:solidFill>
                <a:srgbClr val="BFBFBF"/>
              </a:solidFill>
              <a:prstDash val="solid"/>
              <a:round/>
              <a:headEnd len="med" w="med" type="none"/>
              <a:tailEnd len="lg" w="lg" type="stealth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2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Reversing a string</a:t>
            </a:r>
            <a:r>
              <a:rPr lang="en-US" sz="1800">
                <a:latin typeface="Arial"/>
                <a:ea typeface="Arial"/>
                <a:cs typeface="Arial"/>
                <a:sym typeface="Arial"/>
              </a:rPr>
              <a:t>: Simulation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12"/>
          <p:cNvSpPr/>
          <p:nvPr/>
        </p:nvSpPr>
        <p:spPr>
          <a:xfrm>
            <a:off x="4876800" y="1112838"/>
            <a:ext cx="1676400" cy="533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020"/>
              <a:buFont typeface="Noto Sans Symbols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reverse("abcd")</a:t>
            </a:r>
            <a:endParaRPr/>
          </a:p>
        </p:txBody>
      </p:sp>
      <p:grpSp>
        <p:nvGrpSpPr>
          <p:cNvPr id="246" name="Google Shape;246;p12"/>
          <p:cNvGrpSpPr/>
          <p:nvPr/>
        </p:nvGrpSpPr>
        <p:grpSpPr>
          <a:xfrm>
            <a:off x="5029200" y="1493838"/>
            <a:ext cx="2590800" cy="1143000"/>
            <a:chOff x="1008" y="1200"/>
            <a:chExt cx="1632" cy="720"/>
          </a:xfrm>
        </p:grpSpPr>
        <p:sp>
          <p:nvSpPr>
            <p:cNvPr id="247" name="Google Shape;247;p12"/>
            <p:cNvSpPr/>
            <p:nvPr/>
          </p:nvSpPr>
          <p:spPr>
            <a:xfrm>
              <a:off x="1016" y="1584"/>
              <a:ext cx="1624" cy="336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6025" lIns="92075" spcFirstLastPara="1" rIns="92075" wrap="square" tIns="46025">
              <a:noAutofit/>
            </a:bodyPr>
            <a:lstStyle/>
            <a:p>
              <a:pPr indent="-342900" lvl="0" marL="342900" marR="0" rtl="0" algn="just">
                <a:spcBef>
                  <a:spcPts val="0"/>
                </a:spcBef>
                <a:spcAft>
                  <a:spcPts val="0"/>
                </a:spcAft>
                <a:buClr>
                  <a:srgbClr val="006600"/>
                </a:buClr>
                <a:buSzPts val="1020"/>
                <a:buFont typeface="Noto Sans Symbols"/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return reverse("bcd") + 'a'</a:t>
              </a:r>
              <a:endParaRPr/>
            </a:p>
          </p:txBody>
        </p:sp>
        <p:grpSp>
          <p:nvGrpSpPr>
            <p:cNvPr id="248" name="Google Shape;248;p12"/>
            <p:cNvGrpSpPr/>
            <p:nvPr/>
          </p:nvGrpSpPr>
          <p:grpSpPr>
            <a:xfrm>
              <a:off x="1008" y="1200"/>
              <a:ext cx="240" cy="384"/>
              <a:chOff x="1200" y="672"/>
              <a:chExt cx="240" cy="384"/>
            </a:xfrm>
          </p:grpSpPr>
          <p:cxnSp>
            <p:nvCxnSpPr>
              <p:cNvPr id="249" name="Google Shape;249;p12"/>
              <p:cNvCxnSpPr/>
              <p:nvPr/>
            </p:nvCxnSpPr>
            <p:spPr>
              <a:xfrm rot="10800000">
                <a:off x="1440" y="672"/>
                <a:ext cx="0" cy="38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80"/>
                </a:solidFill>
                <a:prstDash val="dot"/>
                <a:round/>
                <a:headEnd len="med" w="med" type="triangle"/>
                <a:tailEnd len="sm" w="sm" type="none"/>
              </a:ln>
            </p:spPr>
          </p:cxnSp>
          <p:sp>
            <p:nvSpPr>
              <p:cNvPr id="250" name="Google Shape;250;p12"/>
              <p:cNvSpPr/>
              <p:nvPr/>
            </p:nvSpPr>
            <p:spPr>
              <a:xfrm>
                <a:off x="1200" y="816"/>
                <a:ext cx="144" cy="144"/>
              </a:xfrm>
              <a:prstGeom prst="ellipse">
                <a:avLst/>
              </a:prstGeom>
              <a:solidFill>
                <a:srgbClr val="FFDEBD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Noto Sans Symbols"/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א</a:t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51" name="Google Shape;251;p12"/>
          <p:cNvGrpSpPr/>
          <p:nvPr/>
        </p:nvGrpSpPr>
        <p:grpSpPr>
          <a:xfrm>
            <a:off x="5562600" y="2484438"/>
            <a:ext cx="2667000" cy="1143000"/>
            <a:chOff x="1344" y="1824"/>
            <a:chExt cx="1680" cy="720"/>
          </a:xfrm>
        </p:grpSpPr>
        <p:sp>
          <p:nvSpPr>
            <p:cNvPr id="252" name="Google Shape;252;p12"/>
            <p:cNvSpPr/>
            <p:nvPr/>
          </p:nvSpPr>
          <p:spPr>
            <a:xfrm>
              <a:off x="1488" y="2208"/>
              <a:ext cx="1536" cy="336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6025" lIns="92075" spcFirstLastPara="1" rIns="92075" wrap="square" tIns="46025">
              <a:noAutofit/>
            </a:bodyPr>
            <a:lstStyle/>
            <a:p>
              <a:pPr indent="-342900" lvl="0" marL="342900" marR="0" rtl="0" algn="just">
                <a:spcBef>
                  <a:spcPts val="0"/>
                </a:spcBef>
                <a:spcAft>
                  <a:spcPts val="0"/>
                </a:spcAft>
                <a:buClr>
                  <a:srgbClr val="006600"/>
                </a:buClr>
                <a:buSzPts val="1020"/>
                <a:buFont typeface="Noto Sans Symbols"/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return reverse("cd") + 'b'</a:t>
              </a:r>
              <a:endParaRPr/>
            </a:p>
          </p:txBody>
        </p:sp>
        <p:cxnSp>
          <p:nvCxnSpPr>
            <p:cNvPr id="253" name="Google Shape;253;p12"/>
            <p:cNvCxnSpPr/>
            <p:nvPr/>
          </p:nvCxnSpPr>
          <p:spPr>
            <a:xfrm rot="10800000">
              <a:off x="1632" y="1824"/>
              <a:ext cx="0" cy="384"/>
            </a:xfrm>
            <a:prstGeom prst="straightConnector1">
              <a:avLst/>
            </a:prstGeom>
            <a:noFill/>
            <a:ln cap="flat" cmpd="sng" w="25400">
              <a:solidFill>
                <a:srgbClr val="000080"/>
              </a:solidFill>
              <a:prstDash val="dot"/>
              <a:round/>
              <a:headEnd len="med" w="med" type="triangle"/>
              <a:tailEnd len="sm" w="sm" type="none"/>
            </a:ln>
          </p:spPr>
        </p:cxnSp>
        <p:sp>
          <p:nvSpPr>
            <p:cNvPr id="254" name="Google Shape;254;p12"/>
            <p:cNvSpPr/>
            <p:nvPr/>
          </p:nvSpPr>
          <p:spPr>
            <a:xfrm>
              <a:off x="1344" y="1968"/>
              <a:ext cx="144" cy="144"/>
            </a:xfrm>
            <a:prstGeom prst="ellipse">
              <a:avLst/>
            </a:prstGeom>
            <a:solidFill>
              <a:srgbClr val="FFDEB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ב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5" name="Google Shape;255;p12"/>
          <p:cNvGrpSpPr/>
          <p:nvPr/>
        </p:nvGrpSpPr>
        <p:grpSpPr>
          <a:xfrm>
            <a:off x="6781800" y="3475038"/>
            <a:ext cx="990600" cy="609600"/>
            <a:chOff x="1632" y="1920"/>
            <a:chExt cx="624" cy="384"/>
          </a:xfrm>
        </p:grpSpPr>
        <p:cxnSp>
          <p:nvCxnSpPr>
            <p:cNvPr id="256" name="Google Shape;256;p12"/>
            <p:cNvCxnSpPr/>
            <p:nvPr/>
          </p:nvCxnSpPr>
          <p:spPr>
            <a:xfrm rot="10800000">
              <a:off x="1824" y="1920"/>
              <a:ext cx="0" cy="384"/>
            </a:xfrm>
            <a:prstGeom prst="straightConnector1">
              <a:avLst/>
            </a:prstGeom>
            <a:noFill/>
            <a:ln cap="flat" cmpd="sng" w="25400">
              <a:solidFill>
                <a:srgbClr val="660033"/>
              </a:solidFill>
              <a:prstDash val="dot"/>
              <a:round/>
              <a:headEnd len="med" w="med" type="none"/>
              <a:tailEnd len="med" w="med" type="triangle"/>
            </a:ln>
          </p:spPr>
        </p:cxnSp>
        <p:sp>
          <p:nvSpPr>
            <p:cNvPr id="257" name="Google Shape;257;p12"/>
            <p:cNvSpPr/>
            <p:nvPr/>
          </p:nvSpPr>
          <p:spPr>
            <a:xfrm>
              <a:off x="1632" y="2064"/>
              <a:ext cx="293" cy="13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10800" lIns="92075" spcFirstLastPara="1" rIns="92075" wrap="square" tIns="108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oto Sans Symbols"/>
                <a:buNone/>
              </a:pPr>
              <a:r>
                <a:rPr lang="en-US" sz="1200">
                  <a:solidFill>
                    <a:schemeClr val="dk1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 </a:t>
              </a: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dc</a:t>
              </a:r>
              <a:endParaRPr/>
            </a:p>
          </p:txBody>
        </p:sp>
        <p:sp>
          <p:nvSpPr>
            <p:cNvPr id="258" name="Google Shape;258;p12"/>
            <p:cNvSpPr/>
            <p:nvPr/>
          </p:nvSpPr>
          <p:spPr>
            <a:xfrm>
              <a:off x="2112" y="2064"/>
              <a:ext cx="144" cy="144"/>
            </a:xfrm>
            <a:prstGeom prst="ellipse">
              <a:avLst/>
            </a:prstGeom>
            <a:solidFill>
              <a:srgbClr val="FFDEB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ו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9" name="Google Shape;259;p12"/>
          <p:cNvGrpSpPr/>
          <p:nvPr/>
        </p:nvGrpSpPr>
        <p:grpSpPr>
          <a:xfrm>
            <a:off x="6172200" y="2484438"/>
            <a:ext cx="1143000" cy="609600"/>
            <a:chOff x="1584" y="1296"/>
            <a:chExt cx="720" cy="384"/>
          </a:xfrm>
        </p:grpSpPr>
        <p:cxnSp>
          <p:nvCxnSpPr>
            <p:cNvPr id="260" name="Google Shape;260;p12"/>
            <p:cNvCxnSpPr/>
            <p:nvPr/>
          </p:nvCxnSpPr>
          <p:spPr>
            <a:xfrm rot="10800000">
              <a:off x="1824" y="1296"/>
              <a:ext cx="0" cy="384"/>
            </a:xfrm>
            <a:prstGeom prst="straightConnector1">
              <a:avLst/>
            </a:prstGeom>
            <a:noFill/>
            <a:ln cap="flat" cmpd="sng" w="25400">
              <a:solidFill>
                <a:srgbClr val="660033"/>
              </a:solidFill>
              <a:prstDash val="dot"/>
              <a:round/>
              <a:headEnd len="med" w="med" type="none"/>
              <a:tailEnd len="med" w="med" type="triangle"/>
            </a:ln>
          </p:spPr>
        </p:cxnSp>
        <p:sp>
          <p:nvSpPr>
            <p:cNvPr id="261" name="Google Shape;261;p12"/>
            <p:cNvSpPr/>
            <p:nvPr/>
          </p:nvSpPr>
          <p:spPr>
            <a:xfrm>
              <a:off x="1584" y="1440"/>
              <a:ext cx="336" cy="13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10800" lIns="92075" spcFirstLastPara="1" rIns="92075" wrap="square" tIns="108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oto Sans Symbols"/>
                <a:buNone/>
              </a:pPr>
              <a:r>
                <a:rPr lang="en-US" sz="1200">
                  <a:solidFill>
                    <a:schemeClr val="dk1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 </a:t>
              </a: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dcb</a:t>
              </a:r>
              <a:endParaRPr/>
            </a:p>
          </p:txBody>
        </p:sp>
        <p:sp>
          <p:nvSpPr>
            <p:cNvPr id="262" name="Google Shape;262;p12"/>
            <p:cNvSpPr/>
            <p:nvPr/>
          </p:nvSpPr>
          <p:spPr>
            <a:xfrm>
              <a:off x="2160" y="1440"/>
              <a:ext cx="144" cy="144"/>
            </a:xfrm>
            <a:prstGeom prst="ellipse">
              <a:avLst/>
            </a:prstGeom>
            <a:solidFill>
              <a:srgbClr val="FFDEB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ז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3" name="Google Shape;263;p12"/>
          <p:cNvGrpSpPr/>
          <p:nvPr/>
        </p:nvGrpSpPr>
        <p:grpSpPr>
          <a:xfrm>
            <a:off x="5638800" y="1493838"/>
            <a:ext cx="914400" cy="609600"/>
            <a:chOff x="5638800" y="1493838"/>
            <a:chExt cx="914400" cy="609600"/>
          </a:xfrm>
        </p:grpSpPr>
        <p:cxnSp>
          <p:nvCxnSpPr>
            <p:cNvPr id="264" name="Google Shape;264;p12"/>
            <p:cNvCxnSpPr/>
            <p:nvPr/>
          </p:nvCxnSpPr>
          <p:spPr>
            <a:xfrm rot="10800000">
              <a:off x="5867400" y="1493838"/>
              <a:ext cx="0" cy="609600"/>
            </a:xfrm>
            <a:prstGeom prst="straightConnector1">
              <a:avLst/>
            </a:prstGeom>
            <a:noFill/>
            <a:ln cap="flat" cmpd="sng" w="25400">
              <a:solidFill>
                <a:srgbClr val="660033"/>
              </a:solidFill>
              <a:prstDash val="dot"/>
              <a:round/>
              <a:headEnd len="med" w="med" type="none"/>
              <a:tailEnd len="med" w="med" type="triangle"/>
            </a:ln>
          </p:spPr>
        </p:cxnSp>
        <p:sp>
          <p:nvSpPr>
            <p:cNvPr id="265" name="Google Shape;265;p12"/>
            <p:cNvSpPr/>
            <p:nvPr/>
          </p:nvSpPr>
          <p:spPr>
            <a:xfrm>
              <a:off x="5638800" y="1722438"/>
              <a:ext cx="533400" cy="20647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10800" lIns="0" spcFirstLastPara="1" rIns="0" wrap="square" tIns="108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oto Sans Symbols"/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dcba</a:t>
              </a:r>
              <a:endParaRPr/>
            </a:p>
          </p:txBody>
        </p:sp>
        <p:sp>
          <p:nvSpPr>
            <p:cNvPr id="266" name="Google Shape;266;p12"/>
            <p:cNvSpPr/>
            <p:nvPr/>
          </p:nvSpPr>
          <p:spPr>
            <a:xfrm>
              <a:off x="6324600" y="1722438"/>
              <a:ext cx="228600" cy="228600"/>
            </a:xfrm>
            <a:prstGeom prst="ellipse">
              <a:avLst/>
            </a:prstGeom>
            <a:solidFill>
              <a:srgbClr val="FFDEB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ח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7" name="Google Shape;267;p12"/>
          <p:cNvGrpSpPr/>
          <p:nvPr/>
        </p:nvGrpSpPr>
        <p:grpSpPr>
          <a:xfrm>
            <a:off x="6629400" y="4465638"/>
            <a:ext cx="1371600" cy="1143000"/>
            <a:chOff x="6629400" y="4465638"/>
            <a:chExt cx="1371600" cy="1143000"/>
          </a:xfrm>
        </p:grpSpPr>
        <p:cxnSp>
          <p:nvCxnSpPr>
            <p:cNvPr id="268" name="Google Shape;268;p12"/>
            <p:cNvCxnSpPr/>
            <p:nvPr/>
          </p:nvCxnSpPr>
          <p:spPr>
            <a:xfrm rot="10800000">
              <a:off x="7086600" y="4465638"/>
              <a:ext cx="0" cy="609600"/>
            </a:xfrm>
            <a:prstGeom prst="straightConnector1">
              <a:avLst/>
            </a:prstGeom>
            <a:noFill/>
            <a:ln cap="flat" cmpd="sng" w="25400">
              <a:solidFill>
                <a:srgbClr val="000080"/>
              </a:solidFill>
              <a:prstDash val="dot"/>
              <a:round/>
              <a:headEnd len="med" w="med" type="triangle"/>
              <a:tailEnd len="sm" w="sm" type="none"/>
            </a:ln>
          </p:spPr>
        </p:cxnSp>
        <p:sp>
          <p:nvSpPr>
            <p:cNvPr id="269" name="Google Shape;269;p12"/>
            <p:cNvSpPr/>
            <p:nvPr/>
          </p:nvSpPr>
          <p:spPr>
            <a:xfrm>
              <a:off x="6629400" y="4694238"/>
              <a:ext cx="228600" cy="228600"/>
            </a:xfrm>
            <a:prstGeom prst="ellipse">
              <a:avLst/>
            </a:prstGeom>
            <a:solidFill>
              <a:srgbClr val="FFDEB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ד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12"/>
            <p:cNvSpPr/>
            <p:nvPr/>
          </p:nvSpPr>
          <p:spPr>
            <a:xfrm>
              <a:off x="6858000" y="5075238"/>
              <a:ext cx="1143000" cy="533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6025" lIns="57600" spcFirstLastPara="1" rIns="57600" wrap="square" tIns="46025">
              <a:noAutofit/>
            </a:bodyPr>
            <a:lstStyle/>
            <a:p>
              <a:pPr indent="-342900" lvl="0" marL="342900" marR="0" rtl="0" algn="just">
                <a:spcBef>
                  <a:spcPts val="0"/>
                </a:spcBef>
                <a:spcAft>
                  <a:spcPts val="0"/>
                </a:spcAft>
                <a:buClr>
                  <a:srgbClr val="006600"/>
                </a:buClr>
                <a:buSzPts val="1020"/>
                <a:buFont typeface="Noto Sans Symbols"/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return "d"</a:t>
              </a:r>
              <a:endParaRPr/>
            </a:p>
          </p:txBody>
        </p:sp>
      </p:grpSp>
      <p:grpSp>
        <p:nvGrpSpPr>
          <p:cNvPr id="271" name="Google Shape;271;p12"/>
          <p:cNvGrpSpPr/>
          <p:nvPr/>
        </p:nvGrpSpPr>
        <p:grpSpPr>
          <a:xfrm>
            <a:off x="7400925" y="4465638"/>
            <a:ext cx="676275" cy="609600"/>
            <a:chOff x="1686" y="1920"/>
            <a:chExt cx="426" cy="384"/>
          </a:xfrm>
        </p:grpSpPr>
        <p:cxnSp>
          <p:nvCxnSpPr>
            <p:cNvPr id="272" name="Google Shape;272;p12"/>
            <p:cNvCxnSpPr/>
            <p:nvPr/>
          </p:nvCxnSpPr>
          <p:spPr>
            <a:xfrm rot="10800000">
              <a:off x="1824" y="1920"/>
              <a:ext cx="0" cy="384"/>
            </a:xfrm>
            <a:prstGeom prst="straightConnector1">
              <a:avLst/>
            </a:prstGeom>
            <a:noFill/>
            <a:ln cap="flat" cmpd="sng" w="25400">
              <a:solidFill>
                <a:srgbClr val="660033"/>
              </a:solidFill>
              <a:prstDash val="dot"/>
              <a:round/>
              <a:headEnd len="med" w="med" type="none"/>
              <a:tailEnd len="med" w="med" type="triangle"/>
            </a:ln>
          </p:spPr>
        </p:cxnSp>
        <p:sp>
          <p:nvSpPr>
            <p:cNvPr id="273" name="Google Shape;273;p12"/>
            <p:cNvSpPr/>
            <p:nvPr/>
          </p:nvSpPr>
          <p:spPr>
            <a:xfrm>
              <a:off x="1686" y="2087"/>
              <a:ext cx="234" cy="13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10800" lIns="92075" spcFirstLastPara="1" rIns="92075" wrap="square" tIns="108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oto Sans Symbols"/>
                <a:buNone/>
              </a:pPr>
              <a:r>
                <a:rPr lang="en-US" sz="1200">
                  <a:solidFill>
                    <a:schemeClr val="dk1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 </a:t>
              </a: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d</a:t>
              </a:r>
              <a:endParaRPr/>
            </a:p>
          </p:txBody>
        </p:sp>
        <p:sp>
          <p:nvSpPr>
            <p:cNvPr id="274" name="Google Shape;274;p12"/>
            <p:cNvSpPr/>
            <p:nvPr/>
          </p:nvSpPr>
          <p:spPr>
            <a:xfrm>
              <a:off x="1968" y="2064"/>
              <a:ext cx="144" cy="144"/>
            </a:xfrm>
            <a:prstGeom prst="ellipse">
              <a:avLst/>
            </a:prstGeom>
            <a:solidFill>
              <a:srgbClr val="FFDEB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ה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5" name="Google Shape;275;p12"/>
          <p:cNvGrpSpPr/>
          <p:nvPr/>
        </p:nvGrpSpPr>
        <p:grpSpPr>
          <a:xfrm>
            <a:off x="6096000" y="3475038"/>
            <a:ext cx="2590800" cy="1143000"/>
            <a:chOff x="6096000" y="3475038"/>
            <a:chExt cx="2590800" cy="1143000"/>
          </a:xfrm>
        </p:grpSpPr>
        <p:cxnSp>
          <p:nvCxnSpPr>
            <p:cNvPr id="276" name="Google Shape;276;p12"/>
            <p:cNvCxnSpPr/>
            <p:nvPr/>
          </p:nvCxnSpPr>
          <p:spPr>
            <a:xfrm rot="10800000">
              <a:off x="6553200" y="3475038"/>
              <a:ext cx="0" cy="609600"/>
            </a:xfrm>
            <a:prstGeom prst="straightConnector1">
              <a:avLst/>
            </a:prstGeom>
            <a:noFill/>
            <a:ln cap="flat" cmpd="sng" w="25400">
              <a:solidFill>
                <a:srgbClr val="000080"/>
              </a:solidFill>
              <a:prstDash val="dot"/>
              <a:round/>
              <a:headEnd len="med" w="med" type="triangle"/>
              <a:tailEnd len="sm" w="sm" type="none"/>
            </a:ln>
          </p:spPr>
        </p:cxnSp>
        <p:sp>
          <p:nvSpPr>
            <p:cNvPr id="277" name="Google Shape;277;p12"/>
            <p:cNvSpPr/>
            <p:nvPr/>
          </p:nvSpPr>
          <p:spPr>
            <a:xfrm>
              <a:off x="6096000" y="3703638"/>
              <a:ext cx="228600" cy="228600"/>
            </a:xfrm>
            <a:prstGeom prst="ellipse">
              <a:avLst/>
            </a:prstGeom>
            <a:solidFill>
              <a:srgbClr val="FFDEB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ג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12"/>
            <p:cNvSpPr/>
            <p:nvPr/>
          </p:nvSpPr>
          <p:spPr>
            <a:xfrm>
              <a:off x="6324600" y="4084638"/>
              <a:ext cx="2362200" cy="533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6025" lIns="92075" spcFirstLastPara="1" rIns="92075" wrap="square" tIns="46025">
              <a:noAutofit/>
            </a:bodyPr>
            <a:lstStyle/>
            <a:p>
              <a:pPr indent="-342900" lvl="0" marL="342900" marR="0" rtl="0" algn="just">
                <a:spcBef>
                  <a:spcPts val="0"/>
                </a:spcBef>
                <a:spcAft>
                  <a:spcPts val="0"/>
                </a:spcAft>
                <a:buClr>
                  <a:srgbClr val="006600"/>
                </a:buClr>
                <a:buSzPts val="1020"/>
                <a:buFont typeface="Noto Sans Symbols"/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return reverse("d") + 'c'  </a:t>
              </a:r>
              <a:endParaRPr/>
            </a:p>
          </p:txBody>
        </p:sp>
      </p:grpSp>
      <p:sp>
        <p:nvSpPr>
          <p:cNvPr id="279" name="Google Shape;279;p12"/>
          <p:cNvSpPr txBox="1"/>
          <p:nvPr/>
        </p:nvSpPr>
        <p:spPr>
          <a:xfrm>
            <a:off x="236542" y="1108869"/>
            <a:ext cx="4868859" cy="243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Typical recursive execution pattern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problem is reduced “on the way down”</a:t>
            </a:r>
            <a:b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(by the recursive calls)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solution is assembled “on the way up”</a:t>
            </a:r>
            <a:b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(using the return values)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/>
          </a:p>
        </p:txBody>
      </p:sp>
      <p:sp>
        <p:nvSpPr>
          <p:cNvPr id="280" name="Google Shape;280;p12"/>
          <p:cNvSpPr/>
          <p:nvPr/>
        </p:nvSpPr>
        <p:spPr>
          <a:xfrm>
            <a:off x="480527" y="3962400"/>
            <a:ext cx="4797425" cy="1524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262800" lIns="237600" spcFirstLastPara="1" rIns="0" wrap="square" tIns="22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static String </a:t>
            </a:r>
            <a:r>
              <a:rPr b="1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reverse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(String str) {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if (str.length() &lt;= 1) {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return str;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return </a:t>
            </a:r>
            <a:r>
              <a:rPr b="1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reverse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(str.substring(1)) + str.charAt(0);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3"/>
          <p:cNvSpPr txBox="1"/>
          <p:nvPr>
            <p:ph idx="1" type="body"/>
          </p:nvPr>
        </p:nvSpPr>
        <p:spPr>
          <a:xfrm>
            <a:off x="762000" y="914400"/>
            <a:ext cx="5889625" cy="481012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88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u="sng"/>
              <a:t>Recursive functions</a:t>
            </a:r>
            <a:r>
              <a:rPr lang="en-US" sz="1400"/>
              <a:t> (examples)</a:t>
            </a:r>
            <a:endParaRPr/>
          </a:p>
          <a:p>
            <a:pPr indent="-285750" lvl="1" marL="681038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Factorial</a:t>
            </a:r>
            <a:endParaRPr/>
          </a:p>
          <a:p>
            <a:pPr indent="-285750" lvl="1" marL="681038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String processing</a:t>
            </a:r>
            <a:endParaRPr/>
          </a:p>
          <a:p>
            <a:pPr indent="-285750" lvl="1" marL="681038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Fibonacci</a:t>
            </a:r>
            <a:endParaRPr sz="1600"/>
          </a:p>
          <a:p>
            <a:pPr indent="-285750" lvl="1" marL="681038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Power</a:t>
            </a:r>
            <a:endParaRPr/>
          </a:p>
          <a:p>
            <a:pPr indent="0" lvl="0" marL="8890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u="sng"/>
              <a:t>Recursive procedures</a:t>
            </a:r>
            <a:r>
              <a:rPr lang="en-US" sz="1400"/>
              <a:t> (examples)</a:t>
            </a:r>
            <a:endParaRPr/>
          </a:p>
          <a:p>
            <a:pPr indent="-285750" lvl="1" marL="681038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Printing</a:t>
            </a:r>
            <a:endParaRPr/>
          </a:p>
          <a:p>
            <a:pPr indent="-285750" lvl="1" marL="681038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Fractals</a:t>
            </a:r>
            <a:endParaRPr/>
          </a:p>
          <a:p>
            <a:pPr indent="-285750" lvl="1" marL="681038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Permutations</a:t>
            </a:r>
            <a:endParaRPr/>
          </a:p>
        </p:txBody>
      </p:sp>
      <p:sp>
        <p:nvSpPr>
          <p:cNvPr id="286" name="Google Shape;286;p13"/>
          <p:cNvSpPr/>
          <p:nvPr/>
        </p:nvSpPr>
        <p:spPr>
          <a:xfrm>
            <a:off x="914400" y="2371725"/>
            <a:ext cx="465138" cy="37782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F7F7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87" name="Google Shape;287;p13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Lecture plan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4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Fibonacci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he Climbing Staircase Problem: How to Solve It, and Why the Fibonacci  Numbers are Relevant - DEV Community" id="294" name="Google Shape;294;p14"/>
          <p:cNvPicPr preferRelativeResize="0"/>
          <p:nvPr/>
        </p:nvPicPr>
        <p:blipFill rotWithShape="1">
          <a:blip r:embed="rId3">
            <a:alphaModFix/>
          </a:blip>
          <a:srcRect b="7733" l="0" r="0" t="48793"/>
          <a:stretch/>
        </p:blipFill>
        <p:spPr>
          <a:xfrm>
            <a:off x="3219316" y="1484736"/>
            <a:ext cx="2320169" cy="1008664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295" name="Google Shape;295;p14"/>
          <p:cNvSpPr txBox="1"/>
          <p:nvPr/>
        </p:nvSpPr>
        <p:spPr>
          <a:xfrm>
            <a:off x="611958" y="2814054"/>
            <a:ext cx="6246041" cy="5429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040"/>
              <a:buFont typeface="Noto Sans Symbols"/>
              <a:buNone/>
            </a:pPr>
            <a:r>
              <a:rPr i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i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 =  number of </a:t>
            </a:r>
            <a:r>
              <a:rPr i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different ways 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reach stair </a:t>
            </a:r>
            <a:r>
              <a:rPr i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endParaRPr/>
          </a:p>
        </p:txBody>
      </p:sp>
      <p:sp>
        <p:nvSpPr>
          <p:cNvPr id="296" name="Google Shape;296;p14"/>
          <p:cNvSpPr txBox="1"/>
          <p:nvPr/>
        </p:nvSpPr>
        <p:spPr>
          <a:xfrm>
            <a:off x="260351" y="868661"/>
            <a:ext cx="8502649" cy="64221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170"/>
              <a:buFont typeface="Noto Sans Symbols"/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climbing a staircase, you are allowed to climb either 1 stair, or 2 stairs, in each step: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The Climbing Staircase Problem: How to Solve It, and Why the Fibonacci  Numbers are Relevant - DEV Community" id="297" name="Google Shape;297;p14"/>
          <p:cNvPicPr preferRelativeResize="0"/>
          <p:nvPr/>
        </p:nvPicPr>
        <p:blipFill rotWithShape="1">
          <a:blip r:embed="rId3">
            <a:alphaModFix/>
          </a:blip>
          <a:srcRect b="53475" l="0" r="0" t="6992"/>
          <a:stretch/>
        </p:blipFill>
        <p:spPr>
          <a:xfrm>
            <a:off x="611959" y="1531868"/>
            <a:ext cx="2313032" cy="9144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298" name="Google Shape;298;p14"/>
          <p:cNvSpPr txBox="1"/>
          <p:nvPr/>
        </p:nvSpPr>
        <p:spPr>
          <a:xfrm>
            <a:off x="5715000" y="1612682"/>
            <a:ext cx="2667000" cy="8340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040"/>
              <a:buFont typeface="Noto Sans Symbols"/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are many different ways to climb </a:t>
            </a:r>
            <a:r>
              <a:rPr i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stairs</a:t>
            </a:r>
            <a:b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(using 1 or 2 stairs in each step)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;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Clr>
                <a:srgbClr val="006600"/>
              </a:buClr>
              <a:buSzPts val="1040"/>
              <a:buFont typeface="Noto Sans Symbols"/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many ways?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99" name="Google Shape;299;p14"/>
          <p:cNvGrpSpPr/>
          <p:nvPr/>
        </p:nvGrpSpPr>
        <p:grpSpPr>
          <a:xfrm>
            <a:off x="567017" y="3356979"/>
            <a:ext cx="7745131" cy="2450713"/>
            <a:chOff x="567017" y="3356979"/>
            <a:chExt cx="7745131" cy="2450713"/>
          </a:xfrm>
        </p:grpSpPr>
        <p:sp>
          <p:nvSpPr>
            <p:cNvPr id="300" name="Google Shape;300;p14"/>
            <p:cNvSpPr txBox="1"/>
            <p:nvPr/>
          </p:nvSpPr>
          <p:spPr>
            <a:xfrm>
              <a:off x="571499" y="3356979"/>
              <a:ext cx="7740649" cy="8340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-342900" lvl="0" marL="342900" marR="0" rtl="0" algn="l">
                <a:spcBef>
                  <a:spcPts val="0"/>
                </a:spcBef>
                <a:spcAft>
                  <a:spcPts val="0"/>
                </a:spcAft>
                <a:buClr>
                  <a:srgbClr val="006600"/>
                </a:buClr>
                <a:buSzPts val="1170"/>
                <a:buFont typeface="Noto Sans Symbols"/>
                <a:buNone/>
              </a:pPr>
              <a:r>
                <a:rPr lang="en-US" sz="1800" u="sng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Insight:</a:t>
              </a:r>
              <a:endParaRPr/>
            </a:p>
            <a:p>
              <a:pPr indent="-7938" lvl="0" marL="7938" marR="0" rtl="0" algn="l">
                <a:spcBef>
                  <a:spcPts val="1000"/>
                </a:spcBef>
                <a:spcAft>
                  <a:spcPts val="0"/>
                </a:spcAft>
                <a:buClr>
                  <a:srgbClr val="006600"/>
                </a:buClr>
                <a:buSzPts val="1170"/>
                <a:buFont typeface="Noto Sans Symbols"/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You reach step </a:t>
              </a:r>
              <a:r>
                <a:rPr i="1"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either from stair </a:t>
              </a:r>
              <a:r>
                <a:rPr i="1"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– 1, or from stair </a:t>
              </a:r>
              <a:r>
                <a:rPr i="1"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– 2; Therefore:</a:t>
              </a:r>
              <a:endParaRPr/>
            </a:p>
            <a:p>
              <a:pPr indent="-7938" lvl="0" marL="7938" marR="0" rtl="0" algn="l">
                <a:spcBef>
                  <a:spcPts val="1000"/>
                </a:spcBef>
                <a:spcAft>
                  <a:spcPts val="0"/>
                </a:spcAft>
                <a:buClr>
                  <a:srgbClr val="006600"/>
                </a:buClr>
                <a:buSzPts val="1170"/>
                <a:buFont typeface="Noto Sans Symbols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01" name="Google Shape;301;p14"/>
            <p:cNvSpPr txBox="1"/>
            <p:nvPr/>
          </p:nvSpPr>
          <p:spPr>
            <a:xfrm>
              <a:off x="571499" y="4215060"/>
              <a:ext cx="6246041" cy="54292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6600"/>
                </a:buClr>
                <a:buSzPts val="1040"/>
                <a:buFont typeface="Noto Sans Symbols"/>
                <a:buNone/>
              </a:pPr>
              <a:r>
                <a:rPr i="1" lang="en-US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</a:t>
              </a:r>
              <a:r>
                <a:rPr lang="en-US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(</a:t>
              </a:r>
              <a:r>
                <a:rPr i="1" lang="en-US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lang="en-US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  = </a:t>
              </a:r>
              <a:r>
                <a:rPr i="1" lang="en-US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</a:t>
              </a:r>
              <a:r>
                <a:rPr lang="en-US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(</a:t>
              </a:r>
              <a:r>
                <a:rPr i="1" lang="en-US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 </a:t>
              </a:r>
              <a:r>
                <a:rPr lang="en-US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– 1) + </a:t>
              </a:r>
              <a:r>
                <a:rPr i="1" lang="en-US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</a:t>
              </a:r>
              <a:r>
                <a:rPr lang="en-US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(</a:t>
              </a:r>
              <a:r>
                <a:rPr i="1" lang="en-US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 </a:t>
              </a:r>
              <a:r>
                <a:rPr lang="en-US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– 2)</a:t>
              </a:r>
              <a:endParaRPr i="1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02" name="Google Shape;302;p14"/>
            <p:cNvSpPr txBox="1"/>
            <p:nvPr/>
          </p:nvSpPr>
          <p:spPr>
            <a:xfrm>
              <a:off x="567017" y="4859795"/>
              <a:ext cx="7740649" cy="83402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-342900" lvl="0" marL="342900" marR="0" rtl="0" algn="l">
                <a:spcBef>
                  <a:spcPts val="0"/>
                </a:spcBef>
                <a:spcAft>
                  <a:spcPts val="0"/>
                </a:spcAft>
                <a:buClr>
                  <a:srgbClr val="006600"/>
                </a:buClr>
                <a:buSzPts val="1170"/>
                <a:buFont typeface="Noto Sans Symbols"/>
                <a:buNone/>
              </a:pPr>
              <a:r>
                <a:rPr lang="en-US" sz="1800" u="sng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Base cases</a:t>
              </a:r>
              <a:endParaRPr/>
            </a:p>
            <a:p>
              <a:pPr indent="-7938" lvl="0" marL="7938" marR="0" rtl="0" algn="l">
                <a:spcBef>
                  <a:spcPts val="1000"/>
                </a:spcBef>
                <a:spcAft>
                  <a:spcPts val="0"/>
                </a:spcAft>
                <a:buClr>
                  <a:srgbClr val="006600"/>
                </a:buClr>
                <a:buSzPts val="1170"/>
                <a:buFont typeface="Noto Sans Symbols"/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303" name="Google Shape;303;p14"/>
            <p:cNvSpPr txBox="1"/>
            <p:nvPr/>
          </p:nvSpPr>
          <p:spPr>
            <a:xfrm>
              <a:off x="575981" y="5264767"/>
              <a:ext cx="6246041" cy="54292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6600"/>
                </a:buClr>
                <a:buSzPts val="1040"/>
                <a:buFont typeface="Noto Sans Symbols"/>
                <a:buNone/>
              </a:pPr>
              <a:r>
                <a:rPr i="1" lang="en-US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</a:t>
              </a:r>
              <a:r>
                <a:rPr lang="en-US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(1)  = 1</a:t>
              </a:r>
              <a:endParaRPr/>
            </a:p>
            <a:p>
              <a:pPr indent="0" lvl="0" marL="0" marR="0" rtl="0" algn="l">
                <a:spcBef>
                  <a:spcPts val="1438"/>
                </a:spcBef>
                <a:spcAft>
                  <a:spcPts val="0"/>
                </a:spcAft>
                <a:buClr>
                  <a:srgbClr val="006600"/>
                </a:buClr>
                <a:buSzPts val="1040"/>
                <a:buFont typeface="Noto Sans Symbols"/>
                <a:buNone/>
              </a:pPr>
              <a:r>
                <a:rPr i="1" lang="en-US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</a:t>
              </a:r>
              <a:r>
                <a:rPr lang="en-US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(0)  = 1</a:t>
              </a:r>
              <a:endParaRPr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l">
                <a:spcBef>
                  <a:spcPts val="1438"/>
                </a:spcBef>
                <a:spcAft>
                  <a:spcPts val="0"/>
                </a:spcAft>
                <a:buClr>
                  <a:srgbClr val="006600"/>
                </a:buClr>
                <a:buSzPts val="1040"/>
                <a:buFont typeface="Noto Sans Symbols"/>
                <a:buNone/>
              </a:pPr>
              <a:r>
                <a:t/>
              </a:r>
              <a:endParaRPr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5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Fibonacci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0" name="Google Shape;310;p15"/>
          <p:cNvGrpSpPr/>
          <p:nvPr/>
        </p:nvGrpSpPr>
        <p:grpSpPr>
          <a:xfrm>
            <a:off x="152400" y="762000"/>
            <a:ext cx="5783263" cy="1862138"/>
            <a:chOff x="152400" y="762000"/>
            <a:chExt cx="5783263" cy="1862138"/>
          </a:xfrm>
        </p:grpSpPr>
        <p:sp>
          <p:nvSpPr>
            <p:cNvPr id="311" name="Google Shape;311;p15"/>
            <p:cNvSpPr/>
            <p:nvPr/>
          </p:nvSpPr>
          <p:spPr>
            <a:xfrm>
              <a:off x="192088" y="2243138"/>
              <a:ext cx="5743575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-342900" lvl="0" marL="342900" marR="0" rtl="0" algn="just">
                <a:spcBef>
                  <a:spcPts val="0"/>
                </a:spcBef>
                <a:spcAft>
                  <a:spcPts val="0"/>
                </a:spcAft>
                <a:buClr>
                  <a:srgbClr val="006600"/>
                </a:buClr>
                <a:buSzPts val="1360"/>
                <a:buFont typeface="Noto Sans Symbols"/>
                <a:buNone/>
              </a:pPr>
              <a:r>
                <a:rPr lang="en-US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The Fibonacci series:  1, 1, 2, 3, 5, 8, 13, ...  </a:t>
              </a:r>
              <a:endParaRPr/>
            </a:p>
          </p:txBody>
        </p:sp>
        <p:sp>
          <p:nvSpPr>
            <p:cNvPr id="312" name="Google Shape;312;p15"/>
            <p:cNvSpPr/>
            <p:nvPr/>
          </p:nvSpPr>
          <p:spPr>
            <a:xfrm>
              <a:off x="152400" y="762000"/>
              <a:ext cx="32004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-342900" lvl="0" marL="342900" marR="0" rtl="0" algn="just">
                <a:spcBef>
                  <a:spcPts val="0"/>
                </a:spcBef>
                <a:spcAft>
                  <a:spcPts val="0"/>
                </a:spcAft>
                <a:buClr>
                  <a:srgbClr val="006600"/>
                </a:buClr>
                <a:buSzPts val="1360"/>
                <a:buFont typeface="Noto Sans Symbols"/>
                <a:buNone/>
              </a:pPr>
              <a:r>
                <a:rPr lang="en-US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Fibonacci series definition</a:t>
              </a:r>
              <a:endParaRPr/>
            </a:p>
          </p:txBody>
        </p:sp>
      </p:grpSp>
      <p:sp>
        <p:nvSpPr>
          <p:cNvPr id="313" name="Google Shape;313;p15"/>
          <p:cNvSpPr/>
          <p:nvPr/>
        </p:nvSpPr>
        <p:spPr>
          <a:xfrm>
            <a:off x="228600" y="1066800"/>
            <a:ext cx="3352800" cy="99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262800" lIns="237600" spcFirstLastPara="1" rIns="165600" wrap="square" tIns="2268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400"/>
              <a:buFont typeface="Noto Sans Symbols"/>
              <a:buNone/>
            </a:pP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(0) = 1</a:t>
            </a:r>
            <a:endParaRPr/>
          </a:p>
          <a:p>
            <a:pPr indent="-342900" lvl="0" marL="342900" marR="0" rtl="0" algn="l">
              <a:spcBef>
                <a:spcPts val="500"/>
              </a:spcBef>
              <a:spcAft>
                <a:spcPts val="0"/>
              </a:spcAft>
              <a:buClr>
                <a:srgbClr val="006600"/>
              </a:buClr>
              <a:buSzPts val="1400"/>
              <a:buFont typeface="Noto Sans Symbols"/>
              <a:buNone/>
            </a:pP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(1) = 1</a:t>
            </a:r>
            <a:endParaRPr/>
          </a:p>
          <a:p>
            <a:pPr indent="-342900" lvl="0" marL="342900" marR="0" rtl="0" algn="l">
              <a:spcBef>
                <a:spcPts val="500"/>
              </a:spcBef>
              <a:spcAft>
                <a:spcPts val="0"/>
              </a:spcAft>
              <a:buClr>
                <a:srgbClr val="006600"/>
              </a:buClr>
              <a:buSzPts val="1400"/>
              <a:buFont typeface="Noto Sans Symbols"/>
              <a:buNone/>
            </a:pP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</a:t>
            </a: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–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1) + </a:t>
            </a: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2)     for all </a:t>
            </a: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&gt; 1   </a:t>
            </a:r>
            <a:endParaRPr/>
          </a:p>
        </p:txBody>
      </p:sp>
      <p:grpSp>
        <p:nvGrpSpPr>
          <p:cNvPr id="314" name="Google Shape;314;p15"/>
          <p:cNvGrpSpPr/>
          <p:nvPr/>
        </p:nvGrpSpPr>
        <p:grpSpPr>
          <a:xfrm>
            <a:off x="2113413" y="3228480"/>
            <a:ext cx="5911627" cy="3140672"/>
            <a:chOff x="5935663" y="537566"/>
            <a:chExt cx="5156621" cy="2742592"/>
          </a:xfrm>
        </p:grpSpPr>
        <p:grpSp>
          <p:nvGrpSpPr>
            <p:cNvPr id="315" name="Google Shape;315;p15"/>
            <p:cNvGrpSpPr/>
            <p:nvPr/>
          </p:nvGrpSpPr>
          <p:grpSpPr>
            <a:xfrm>
              <a:off x="5935663" y="537566"/>
              <a:ext cx="3074928" cy="2742592"/>
              <a:chOff x="5841866" y="499466"/>
              <a:chExt cx="3074928" cy="2742591"/>
            </a:xfrm>
          </p:grpSpPr>
          <p:grpSp>
            <p:nvGrpSpPr>
              <p:cNvPr id="316" name="Google Shape;316;p15"/>
              <p:cNvGrpSpPr/>
              <p:nvPr/>
            </p:nvGrpSpPr>
            <p:grpSpPr>
              <a:xfrm>
                <a:off x="6148507" y="499466"/>
                <a:ext cx="2768287" cy="2742591"/>
                <a:chOff x="6148507" y="499466"/>
                <a:chExt cx="2768287" cy="2742591"/>
              </a:xfrm>
            </p:grpSpPr>
            <p:pic>
              <p:nvPicPr>
                <p:cNvPr descr="Bouquet" id="317" name="Google Shape;317;p1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0" l="5765" r="0" t="0"/>
                <a:stretch/>
              </p:blipFill>
              <p:spPr>
                <a:xfrm>
                  <a:off x="6148507" y="499466"/>
                  <a:ext cx="2749296" cy="2086571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318" name="Google Shape;318;p15"/>
                <p:cNvSpPr txBox="1"/>
                <p:nvPr/>
              </p:nvSpPr>
              <p:spPr>
                <a:xfrm>
                  <a:off x="6167498" y="2699132"/>
                  <a:ext cx="2749296" cy="54292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6025" lIns="92075" spcFirstLastPara="1" rIns="92075" wrap="square" tIns="46025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6600"/>
                    </a:buClr>
                    <a:buSzPts val="910"/>
                    <a:buFont typeface="Noto Sans Symbols"/>
                    <a:buNone/>
                  </a:pPr>
                  <a:r>
                    <a:rPr i="1" lang="en-US" sz="1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f</a:t>
                  </a:r>
                  <a:r>
                    <a:rPr lang="en-US" sz="1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 (</a:t>
                  </a:r>
                  <a:r>
                    <a:rPr i="1" lang="en-US" sz="1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n</a:t>
                  </a:r>
                  <a:r>
                    <a:rPr lang="en-US" sz="1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)  =  number of pairs of rabbits</a:t>
                  </a:r>
                  <a:br>
                    <a:rPr lang="en-US" sz="1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</a:br>
                  <a:r>
                    <a:rPr lang="en-US" sz="1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             in generation </a:t>
                  </a:r>
                  <a:r>
                    <a:rPr i="1" lang="en-US" sz="1400">
                      <a:solidFill>
                        <a:schemeClr val="dk1"/>
                      </a:solidFill>
                      <a:latin typeface="Times New Roman"/>
                      <a:ea typeface="Times New Roman"/>
                      <a:cs typeface="Times New Roman"/>
                      <a:sym typeface="Times New Roman"/>
                    </a:rPr>
                    <a:t>n</a:t>
                  </a:r>
                  <a:endParaRPr/>
                </a:p>
              </p:txBody>
            </p:sp>
          </p:grpSp>
          <p:sp>
            <p:nvSpPr>
              <p:cNvPr id="319" name="Google Shape;319;p15"/>
              <p:cNvSpPr txBox="1"/>
              <p:nvPr/>
            </p:nvSpPr>
            <p:spPr>
              <a:xfrm>
                <a:off x="5841866" y="515584"/>
                <a:ext cx="457200" cy="20574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46025" lIns="92075" spcFirstLastPara="1" rIns="92075" wrap="square" tIns="46025">
                <a:noAutofit/>
              </a:bodyPr>
              <a:lstStyle/>
              <a:p>
                <a:pPr indent="0" lvl="0" marL="0" marR="0" rtl="0" algn="r">
                  <a:spcBef>
                    <a:spcPts val="0"/>
                  </a:spcBef>
                  <a:spcAft>
                    <a:spcPts val="0"/>
                  </a:spcAft>
                  <a:buClr>
                    <a:srgbClr val="006600"/>
                  </a:buClr>
                  <a:buSzPts val="910"/>
                  <a:buFont typeface="Noto Sans Symbols"/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0</a:t>
                </a:r>
                <a:endParaRPr/>
              </a:p>
              <a:p>
                <a:pPr indent="0" lvl="0" marL="0" marR="0" rtl="0" algn="r">
                  <a:spcBef>
                    <a:spcPts val="1800"/>
                  </a:spcBef>
                  <a:spcAft>
                    <a:spcPts val="0"/>
                  </a:spcAft>
                  <a:buClr>
                    <a:srgbClr val="006600"/>
                  </a:buClr>
                  <a:buSzPts val="910"/>
                  <a:buFont typeface="Noto Sans Symbols"/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1</a:t>
                </a:r>
                <a:endParaRPr/>
              </a:p>
              <a:p>
                <a:pPr indent="0" lvl="0" marL="0" marR="0" rtl="0" algn="r">
                  <a:spcBef>
                    <a:spcPts val="1800"/>
                  </a:spcBef>
                  <a:spcAft>
                    <a:spcPts val="0"/>
                  </a:spcAft>
                  <a:buClr>
                    <a:srgbClr val="006600"/>
                  </a:buClr>
                  <a:buSzPts val="910"/>
                  <a:buFont typeface="Noto Sans Symbols"/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2</a:t>
                </a:r>
                <a:endParaRPr/>
              </a:p>
              <a:p>
                <a:pPr indent="0" lvl="0" marL="0" marR="0" rtl="0" algn="r">
                  <a:spcBef>
                    <a:spcPts val="1800"/>
                  </a:spcBef>
                  <a:spcAft>
                    <a:spcPts val="0"/>
                  </a:spcAft>
                  <a:buClr>
                    <a:srgbClr val="006600"/>
                  </a:buClr>
                  <a:buSzPts val="910"/>
                  <a:buFont typeface="Noto Sans Symbols"/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3</a:t>
                </a:r>
                <a:endParaRPr/>
              </a:p>
              <a:p>
                <a:pPr indent="0" lvl="0" marL="0" marR="0" rtl="0" algn="r">
                  <a:spcBef>
                    <a:spcPts val="1800"/>
                  </a:spcBef>
                  <a:spcAft>
                    <a:spcPts val="0"/>
                  </a:spcAft>
                  <a:buClr>
                    <a:srgbClr val="006600"/>
                  </a:buClr>
                  <a:buSzPts val="910"/>
                  <a:buFont typeface="Noto Sans Symbols"/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4</a:t>
                </a:r>
                <a:endParaRPr/>
              </a:p>
            </p:txBody>
          </p:sp>
        </p:grpSp>
        <p:sp>
          <p:nvSpPr>
            <p:cNvPr id="320" name="Google Shape;320;p15"/>
            <p:cNvSpPr txBox="1"/>
            <p:nvPr/>
          </p:nvSpPr>
          <p:spPr>
            <a:xfrm>
              <a:off x="7635943" y="547072"/>
              <a:ext cx="3456341" cy="54292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rgbClr val="006600"/>
                </a:buClr>
                <a:buSzPts val="910"/>
                <a:buFont typeface="Noto Sans Symbols"/>
                <a:buNone/>
              </a:pP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From generation 1 onward, in each generation, each pair of rabbits gives birth to a pair of rabbits. </a:t>
              </a:r>
              <a:endPara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321" name="Google Shape;321;p15"/>
          <p:cNvSpPr txBox="1"/>
          <p:nvPr/>
        </p:nvSpPr>
        <p:spPr>
          <a:xfrm>
            <a:off x="4572000" y="1046366"/>
            <a:ext cx="39624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12700" lvl="0" marL="12700" marR="0" rtl="0" algn="l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040"/>
              <a:buFont typeface="Noto Sans Symbols"/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staircase problem is one out of numerous settings in nature and in engineering in which the Fibonacci series comes up.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6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Fibonacci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8" name="Google Shape;328;p16"/>
          <p:cNvGrpSpPr/>
          <p:nvPr/>
        </p:nvGrpSpPr>
        <p:grpSpPr>
          <a:xfrm>
            <a:off x="152400" y="762000"/>
            <a:ext cx="5783263" cy="1862138"/>
            <a:chOff x="152400" y="762000"/>
            <a:chExt cx="5783263" cy="1862138"/>
          </a:xfrm>
        </p:grpSpPr>
        <p:sp>
          <p:nvSpPr>
            <p:cNvPr id="329" name="Google Shape;329;p16"/>
            <p:cNvSpPr/>
            <p:nvPr/>
          </p:nvSpPr>
          <p:spPr>
            <a:xfrm>
              <a:off x="192088" y="2243138"/>
              <a:ext cx="5743575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-342900" lvl="0" marL="342900" marR="0" rtl="0" algn="just">
                <a:spcBef>
                  <a:spcPts val="0"/>
                </a:spcBef>
                <a:spcAft>
                  <a:spcPts val="0"/>
                </a:spcAft>
                <a:buClr>
                  <a:srgbClr val="006600"/>
                </a:buClr>
                <a:buSzPts val="1360"/>
                <a:buFont typeface="Noto Sans Symbols"/>
                <a:buNone/>
              </a:pPr>
              <a:r>
                <a:rPr lang="en-US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The Fibonacci series:  1, 1, 2, 3, 5, 8, 13, ...  </a:t>
              </a:r>
              <a:endParaRPr/>
            </a:p>
          </p:txBody>
        </p:sp>
        <p:sp>
          <p:nvSpPr>
            <p:cNvPr id="330" name="Google Shape;330;p16"/>
            <p:cNvSpPr/>
            <p:nvPr/>
          </p:nvSpPr>
          <p:spPr>
            <a:xfrm>
              <a:off x="152400" y="762000"/>
              <a:ext cx="32004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-342900" lvl="0" marL="342900" marR="0" rtl="0" algn="just">
                <a:spcBef>
                  <a:spcPts val="0"/>
                </a:spcBef>
                <a:spcAft>
                  <a:spcPts val="0"/>
                </a:spcAft>
                <a:buClr>
                  <a:srgbClr val="006600"/>
                </a:buClr>
                <a:buSzPts val="1360"/>
                <a:buFont typeface="Noto Sans Symbols"/>
                <a:buNone/>
              </a:pPr>
              <a:r>
                <a:rPr lang="en-US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Fibonacci series definition</a:t>
              </a:r>
              <a:endParaRPr/>
            </a:p>
          </p:txBody>
        </p:sp>
      </p:grpSp>
      <p:sp>
        <p:nvSpPr>
          <p:cNvPr id="331" name="Google Shape;331;p16"/>
          <p:cNvSpPr/>
          <p:nvPr/>
        </p:nvSpPr>
        <p:spPr>
          <a:xfrm>
            <a:off x="228600" y="1066800"/>
            <a:ext cx="3352800" cy="99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262800" lIns="237600" spcFirstLastPara="1" rIns="165600" wrap="square" tIns="2268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400"/>
              <a:buFont typeface="Noto Sans Symbols"/>
              <a:buNone/>
            </a:pP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(0) = 1</a:t>
            </a:r>
            <a:endParaRPr/>
          </a:p>
          <a:p>
            <a:pPr indent="-342900" lvl="0" marL="342900" marR="0" rtl="0" algn="l">
              <a:spcBef>
                <a:spcPts val="500"/>
              </a:spcBef>
              <a:spcAft>
                <a:spcPts val="0"/>
              </a:spcAft>
              <a:buClr>
                <a:srgbClr val="006600"/>
              </a:buClr>
              <a:buSzPts val="1400"/>
              <a:buFont typeface="Noto Sans Symbols"/>
              <a:buNone/>
            </a:pP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(1) = 1</a:t>
            </a:r>
            <a:endParaRPr/>
          </a:p>
          <a:p>
            <a:pPr indent="-342900" lvl="0" marL="342900" marR="0" rtl="0" algn="l">
              <a:spcBef>
                <a:spcPts val="500"/>
              </a:spcBef>
              <a:spcAft>
                <a:spcPts val="0"/>
              </a:spcAft>
              <a:buClr>
                <a:srgbClr val="006600"/>
              </a:buClr>
              <a:buSzPts val="1400"/>
              <a:buFont typeface="Noto Sans Symbols"/>
              <a:buNone/>
            </a:pP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</a:t>
            </a: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–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1) + </a:t>
            </a: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2)     for all </a:t>
            </a: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&gt; 1   </a:t>
            </a:r>
            <a:endParaRPr/>
          </a:p>
        </p:txBody>
      </p:sp>
      <p:pic>
        <p:nvPicPr>
          <p:cNvPr descr="Truth and Myth in the Golden Ratio - Fibonacci Lifechart" id="332" name="Google Shape;33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09800" y="2909871"/>
            <a:ext cx="4097712" cy="2788251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16"/>
          <p:cNvSpPr txBox="1"/>
          <p:nvPr/>
        </p:nvSpPr>
        <p:spPr>
          <a:xfrm>
            <a:off x="4572000" y="1046366"/>
            <a:ext cx="39624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12700" lvl="0" marL="12700" marR="0" rtl="0" algn="l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040"/>
              <a:buFont typeface="Noto Sans Symbols"/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staircase problem is one out of numerous settings in nature and in engineering in which the Fibonacci series comes up.</a:t>
            </a:r>
            <a:endParaRPr/>
          </a:p>
        </p:txBody>
      </p:sp>
      <p:sp>
        <p:nvSpPr>
          <p:cNvPr id="334" name="Google Shape;334;p16"/>
          <p:cNvSpPr txBox="1"/>
          <p:nvPr/>
        </p:nvSpPr>
        <p:spPr>
          <a:xfrm>
            <a:off x="2996083" y="5785135"/>
            <a:ext cx="3151833" cy="621729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910"/>
              <a:buFont typeface="Noto Sans Symbols"/>
              <a:buNone/>
            </a:pP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 =  square length in stage </a:t>
            </a: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17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Fibonacci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1" name="Google Shape;341;p17"/>
          <p:cNvGrpSpPr/>
          <p:nvPr/>
        </p:nvGrpSpPr>
        <p:grpSpPr>
          <a:xfrm>
            <a:off x="152400" y="762000"/>
            <a:ext cx="5783263" cy="1862138"/>
            <a:chOff x="152400" y="762000"/>
            <a:chExt cx="5783263" cy="1862138"/>
          </a:xfrm>
        </p:grpSpPr>
        <p:sp>
          <p:nvSpPr>
            <p:cNvPr id="342" name="Google Shape;342;p17"/>
            <p:cNvSpPr/>
            <p:nvPr/>
          </p:nvSpPr>
          <p:spPr>
            <a:xfrm>
              <a:off x="192088" y="2243138"/>
              <a:ext cx="5743575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-342900" lvl="0" marL="342900" marR="0" rtl="0" algn="just">
                <a:spcBef>
                  <a:spcPts val="0"/>
                </a:spcBef>
                <a:spcAft>
                  <a:spcPts val="0"/>
                </a:spcAft>
                <a:buClr>
                  <a:srgbClr val="006600"/>
                </a:buClr>
                <a:buSzPts val="1360"/>
                <a:buFont typeface="Noto Sans Symbols"/>
                <a:buNone/>
              </a:pPr>
              <a:r>
                <a:rPr lang="en-US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The Fibonacci series:  1, 1, 2, 3, 5, 8, 13, ...  </a:t>
              </a:r>
              <a:endParaRPr/>
            </a:p>
          </p:txBody>
        </p:sp>
        <p:sp>
          <p:nvSpPr>
            <p:cNvPr id="343" name="Google Shape;343;p17"/>
            <p:cNvSpPr/>
            <p:nvPr/>
          </p:nvSpPr>
          <p:spPr>
            <a:xfrm>
              <a:off x="152400" y="762000"/>
              <a:ext cx="32004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-342900" lvl="0" marL="342900" marR="0" rtl="0" algn="just">
                <a:spcBef>
                  <a:spcPts val="0"/>
                </a:spcBef>
                <a:spcAft>
                  <a:spcPts val="0"/>
                </a:spcAft>
                <a:buClr>
                  <a:srgbClr val="006600"/>
                </a:buClr>
                <a:buSzPts val="1360"/>
                <a:buFont typeface="Noto Sans Symbols"/>
                <a:buNone/>
              </a:pPr>
              <a:r>
                <a:rPr lang="en-US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Fibonacci series definition</a:t>
              </a:r>
              <a:endParaRPr/>
            </a:p>
          </p:txBody>
        </p:sp>
      </p:grpSp>
      <p:sp>
        <p:nvSpPr>
          <p:cNvPr id="344" name="Google Shape;344;p17"/>
          <p:cNvSpPr/>
          <p:nvPr/>
        </p:nvSpPr>
        <p:spPr>
          <a:xfrm>
            <a:off x="228600" y="1066800"/>
            <a:ext cx="3352800" cy="99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262800" lIns="237600" spcFirstLastPara="1" rIns="165600" wrap="square" tIns="2268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400"/>
              <a:buFont typeface="Noto Sans Symbols"/>
              <a:buNone/>
            </a:pP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(0) = 1</a:t>
            </a:r>
            <a:endParaRPr/>
          </a:p>
          <a:p>
            <a:pPr indent="-342900" lvl="0" marL="342900" marR="0" rtl="0" algn="l">
              <a:spcBef>
                <a:spcPts val="500"/>
              </a:spcBef>
              <a:spcAft>
                <a:spcPts val="0"/>
              </a:spcAft>
              <a:buClr>
                <a:srgbClr val="006600"/>
              </a:buClr>
              <a:buSzPts val="1400"/>
              <a:buFont typeface="Noto Sans Symbols"/>
              <a:buNone/>
            </a:pP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(1) = 1</a:t>
            </a:r>
            <a:endParaRPr/>
          </a:p>
          <a:p>
            <a:pPr indent="-342900" lvl="0" marL="342900" marR="0" rtl="0" algn="l">
              <a:spcBef>
                <a:spcPts val="500"/>
              </a:spcBef>
              <a:spcAft>
                <a:spcPts val="0"/>
              </a:spcAft>
              <a:buClr>
                <a:srgbClr val="006600"/>
              </a:buClr>
              <a:buSzPts val="1400"/>
              <a:buFont typeface="Noto Sans Symbols"/>
              <a:buNone/>
            </a:pP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</a:t>
            </a: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–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1) + </a:t>
            </a: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2)     for all </a:t>
            </a: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&gt; 1   </a:t>
            </a:r>
            <a:endParaRPr/>
          </a:p>
        </p:txBody>
      </p:sp>
      <p:sp>
        <p:nvSpPr>
          <p:cNvPr id="345" name="Google Shape;345;p17"/>
          <p:cNvSpPr txBox="1"/>
          <p:nvPr/>
        </p:nvSpPr>
        <p:spPr>
          <a:xfrm>
            <a:off x="4572000" y="1046366"/>
            <a:ext cx="39624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12700" lvl="0" marL="12700" marR="0" rtl="0" algn="l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040"/>
              <a:buFont typeface="Noto Sans Symbols"/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staircase problem is one out of numerous settings in nature and in engineering in which the Fibonacci series comes up.</a:t>
            </a:r>
            <a:endParaRPr/>
          </a:p>
        </p:txBody>
      </p:sp>
      <p:sp>
        <p:nvSpPr>
          <p:cNvPr id="346" name="Google Shape;346;p17"/>
          <p:cNvSpPr txBox="1"/>
          <p:nvPr/>
        </p:nvSpPr>
        <p:spPr>
          <a:xfrm>
            <a:off x="2996083" y="5785135"/>
            <a:ext cx="3151833" cy="621729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910"/>
              <a:buFont typeface="Noto Sans Symbols"/>
              <a:buNone/>
            </a:pP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 =  square length in stage </a:t>
            </a: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endParaRPr/>
          </a:p>
        </p:txBody>
      </p:sp>
      <p:pic>
        <p:nvPicPr>
          <p:cNvPr descr="Greece: Designing with The Golden Proportion and The Fibonacci Sequence -  Peggy Osterkamp's Weaving Blog" id="347" name="Google Shape;34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3600" y="2978484"/>
            <a:ext cx="4262100" cy="2651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8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Fibonacci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54" name="Google Shape;354;p18"/>
          <p:cNvGrpSpPr/>
          <p:nvPr/>
        </p:nvGrpSpPr>
        <p:grpSpPr>
          <a:xfrm>
            <a:off x="152400" y="762000"/>
            <a:ext cx="5783263" cy="1862138"/>
            <a:chOff x="152400" y="762000"/>
            <a:chExt cx="5783263" cy="1862138"/>
          </a:xfrm>
        </p:grpSpPr>
        <p:sp>
          <p:nvSpPr>
            <p:cNvPr id="355" name="Google Shape;355;p18"/>
            <p:cNvSpPr/>
            <p:nvPr/>
          </p:nvSpPr>
          <p:spPr>
            <a:xfrm>
              <a:off x="192088" y="2243138"/>
              <a:ext cx="5743575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-342900" lvl="0" marL="342900" marR="0" rtl="0" algn="just">
                <a:spcBef>
                  <a:spcPts val="0"/>
                </a:spcBef>
                <a:spcAft>
                  <a:spcPts val="0"/>
                </a:spcAft>
                <a:buClr>
                  <a:srgbClr val="006600"/>
                </a:buClr>
                <a:buSzPts val="1360"/>
                <a:buFont typeface="Noto Sans Symbols"/>
                <a:buNone/>
              </a:pPr>
              <a:r>
                <a:rPr lang="en-US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The Fibonacci series:  1, 1, 2, 3, 5, 8, 13, ...  </a:t>
              </a:r>
              <a:endParaRPr/>
            </a:p>
          </p:txBody>
        </p:sp>
        <p:sp>
          <p:nvSpPr>
            <p:cNvPr id="356" name="Google Shape;356;p18"/>
            <p:cNvSpPr/>
            <p:nvPr/>
          </p:nvSpPr>
          <p:spPr>
            <a:xfrm>
              <a:off x="152400" y="762000"/>
              <a:ext cx="32004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-342900" lvl="0" marL="342900" marR="0" rtl="0" algn="just">
                <a:spcBef>
                  <a:spcPts val="0"/>
                </a:spcBef>
                <a:spcAft>
                  <a:spcPts val="0"/>
                </a:spcAft>
                <a:buClr>
                  <a:srgbClr val="006600"/>
                </a:buClr>
                <a:buSzPts val="1360"/>
                <a:buFont typeface="Noto Sans Symbols"/>
                <a:buNone/>
              </a:pPr>
              <a:r>
                <a:rPr lang="en-US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Fibonacci series definition</a:t>
              </a:r>
              <a:endParaRPr/>
            </a:p>
          </p:txBody>
        </p:sp>
      </p:grpSp>
      <p:sp>
        <p:nvSpPr>
          <p:cNvPr id="357" name="Google Shape;357;p18"/>
          <p:cNvSpPr/>
          <p:nvPr/>
        </p:nvSpPr>
        <p:spPr>
          <a:xfrm>
            <a:off x="228600" y="1066800"/>
            <a:ext cx="3352800" cy="99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262800" lIns="237600" spcFirstLastPara="1" rIns="165600" wrap="square" tIns="2268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400"/>
              <a:buFont typeface="Noto Sans Symbols"/>
              <a:buNone/>
            </a:pP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(0) = 1</a:t>
            </a:r>
            <a:endParaRPr/>
          </a:p>
          <a:p>
            <a:pPr indent="-342900" lvl="0" marL="342900" marR="0" rtl="0" algn="l">
              <a:spcBef>
                <a:spcPts val="500"/>
              </a:spcBef>
              <a:spcAft>
                <a:spcPts val="0"/>
              </a:spcAft>
              <a:buClr>
                <a:srgbClr val="006600"/>
              </a:buClr>
              <a:buSzPts val="1400"/>
              <a:buFont typeface="Noto Sans Symbols"/>
              <a:buNone/>
            </a:pP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(1) = 1</a:t>
            </a:r>
            <a:endParaRPr/>
          </a:p>
          <a:p>
            <a:pPr indent="-342900" lvl="0" marL="342900" marR="0" rtl="0" algn="l">
              <a:spcBef>
                <a:spcPts val="500"/>
              </a:spcBef>
              <a:spcAft>
                <a:spcPts val="0"/>
              </a:spcAft>
              <a:buClr>
                <a:srgbClr val="006600"/>
              </a:buClr>
              <a:buSzPts val="1400"/>
              <a:buFont typeface="Noto Sans Symbols"/>
              <a:buNone/>
            </a:pP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</a:t>
            </a: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–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1) + </a:t>
            </a: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2)     for all </a:t>
            </a: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&gt; 1   </a:t>
            </a:r>
            <a:endParaRPr/>
          </a:p>
        </p:txBody>
      </p:sp>
      <p:sp>
        <p:nvSpPr>
          <p:cNvPr id="358" name="Google Shape;358;p18"/>
          <p:cNvSpPr txBox="1"/>
          <p:nvPr/>
        </p:nvSpPr>
        <p:spPr>
          <a:xfrm>
            <a:off x="4572000" y="1046366"/>
            <a:ext cx="39624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12700" lvl="0" marL="12700" marR="0" rtl="0" algn="l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040"/>
              <a:buFont typeface="Noto Sans Symbols"/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staircase problem is one out of numerous settings in nature and in engineering in which the Fibonacci series comes up.</a:t>
            </a:r>
            <a:endParaRPr/>
          </a:p>
        </p:txBody>
      </p:sp>
      <p:sp>
        <p:nvSpPr>
          <p:cNvPr id="359" name="Google Shape;359;p18"/>
          <p:cNvSpPr txBox="1"/>
          <p:nvPr/>
        </p:nvSpPr>
        <p:spPr>
          <a:xfrm>
            <a:off x="2438400" y="5463385"/>
            <a:ext cx="4267200" cy="621729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040"/>
              <a:buFont typeface="Noto Sans Symbols"/>
              <a:buNone/>
            </a:pPr>
            <a:r>
              <a:rPr i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 of petals in flowers = Fibonacci numbers</a:t>
            </a:r>
            <a:endParaRPr i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Shown are five colour photographs of different, single flowers, arranged in a row and labelled with their number of petals." id="360" name="Google Shape;360;p18"/>
          <p:cNvPicPr preferRelativeResize="0"/>
          <p:nvPr/>
        </p:nvPicPr>
        <p:blipFill rotWithShape="1">
          <a:blip r:embed="rId3">
            <a:alphaModFix/>
          </a:blip>
          <a:srcRect b="19380" l="0" r="0" t="0"/>
          <a:stretch/>
        </p:blipFill>
        <p:spPr>
          <a:xfrm>
            <a:off x="881743" y="3335849"/>
            <a:ext cx="7304314" cy="1936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9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Fibonacci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67" name="Google Shape;367;p19"/>
          <p:cNvGrpSpPr/>
          <p:nvPr/>
        </p:nvGrpSpPr>
        <p:grpSpPr>
          <a:xfrm>
            <a:off x="152400" y="762000"/>
            <a:ext cx="5783263" cy="1862138"/>
            <a:chOff x="152400" y="762000"/>
            <a:chExt cx="5783263" cy="1862138"/>
          </a:xfrm>
        </p:grpSpPr>
        <p:sp>
          <p:nvSpPr>
            <p:cNvPr id="368" name="Google Shape;368;p19"/>
            <p:cNvSpPr/>
            <p:nvPr/>
          </p:nvSpPr>
          <p:spPr>
            <a:xfrm>
              <a:off x="192088" y="2243138"/>
              <a:ext cx="5743575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-342900" lvl="0" marL="342900" marR="0" rtl="0" algn="just">
                <a:spcBef>
                  <a:spcPts val="0"/>
                </a:spcBef>
                <a:spcAft>
                  <a:spcPts val="0"/>
                </a:spcAft>
                <a:buClr>
                  <a:srgbClr val="006600"/>
                </a:buClr>
                <a:buSzPts val="1360"/>
                <a:buFont typeface="Noto Sans Symbols"/>
                <a:buNone/>
              </a:pPr>
              <a:r>
                <a:rPr lang="en-US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The Fibonacci series:  1, 1, 2, 3, 5, 8, 13, ...  </a:t>
              </a:r>
              <a:endParaRPr/>
            </a:p>
          </p:txBody>
        </p:sp>
        <p:sp>
          <p:nvSpPr>
            <p:cNvPr id="369" name="Google Shape;369;p19"/>
            <p:cNvSpPr/>
            <p:nvPr/>
          </p:nvSpPr>
          <p:spPr>
            <a:xfrm>
              <a:off x="152400" y="762000"/>
              <a:ext cx="32004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-342900" lvl="0" marL="342900" marR="0" rtl="0" algn="just">
                <a:spcBef>
                  <a:spcPts val="0"/>
                </a:spcBef>
                <a:spcAft>
                  <a:spcPts val="0"/>
                </a:spcAft>
                <a:buClr>
                  <a:srgbClr val="006600"/>
                </a:buClr>
                <a:buSzPts val="1360"/>
                <a:buFont typeface="Noto Sans Symbols"/>
                <a:buNone/>
              </a:pPr>
              <a:r>
                <a:rPr lang="en-US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Fibonacci series definition</a:t>
              </a:r>
              <a:endParaRPr/>
            </a:p>
          </p:txBody>
        </p:sp>
      </p:grpSp>
      <p:sp>
        <p:nvSpPr>
          <p:cNvPr id="370" name="Google Shape;370;p19"/>
          <p:cNvSpPr/>
          <p:nvPr/>
        </p:nvSpPr>
        <p:spPr>
          <a:xfrm>
            <a:off x="228600" y="1066800"/>
            <a:ext cx="3352800" cy="99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262800" lIns="237600" spcFirstLastPara="1" rIns="165600" wrap="square" tIns="2268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400"/>
              <a:buFont typeface="Noto Sans Symbols"/>
              <a:buNone/>
            </a:pP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(0) = 1</a:t>
            </a:r>
            <a:endParaRPr/>
          </a:p>
          <a:p>
            <a:pPr indent="-342900" lvl="0" marL="342900" marR="0" rtl="0" algn="l">
              <a:spcBef>
                <a:spcPts val="500"/>
              </a:spcBef>
              <a:spcAft>
                <a:spcPts val="0"/>
              </a:spcAft>
              <a:buClr>
                <a:srgbClr val="006600"/>
              </a:buClr>
              <a:buSzPts val="1400"/>
              <a:buFont typeface="Noto Sans Symbols"/>
              <a:buNone/>
            </a:pP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(1) = 1</a:t>
            </a:r>
            <a:endParaRPr/>
          </a:p>
          <a:p>
            <a:pPr indent="-342900" lvl="0" marL="342900" marR="0" rtl="0" algn="l">
              <a:spcBef>
                <a:spcPts val="500"/>
              </a:spcBef>
              <a:spcAft>
                <a:spcPts val="0"/>
              </a:spcAft>
              <a:buClr>
                <a:srgbClr val="006600"/>
              </a:buClr>
              <a:buSzPts val="1400"/>
              <a:buFont typeface="Noto Sans Symbols"/>
              <a:buNone/>
            </a:pP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</a:t>
            </a: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–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1) + </a:t>
            </a: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2)     for all </a:t>
            </a: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&gt; 1  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0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Fibonacci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77" name="Google Shape;377;p20"/>
          <p:cNvGrpSpPr/>
          <p:nvPr/>
        </p:nvGrpSpPr>
        <p:grpSpPr>
          <a:xfrm>
            <a:off x="152400" y="762000"/>
            <a:ext cx="5783263" cy="1862138"/>
            <a:chOff x="152400" y="762000"/>
            <a:chExt cx="5783263" cy="1862138"/>
          </a:xfrm>
        </p:grpSpPr>
        <p:sp>
          <p:nvSpPr>
            <p:cNvPr id="378" name="Google Shape;378;p20"/>
            <p:cNvSpPr/>
            <p:nvPr/>
          </p:nvSpPr>
          <p:spPr>
            <a:xfrm>
              <a:off x="192088" y="2243138"/>
              <a:ext cx="5743575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-342900" lvl="0" marL="342900" marR="0" rtl="0" algn="just">
                <a:spcBef>
                  <a:spcPts val="0"/>
                </a:spcBef>
                <a:spcAft>
                  <a:spcPts val="0"/>
                </a:spcAft>
                <a:buClr>
                  <a:srgbClr val="006600"/>
                </a:buClr>
                <a:buSzPts val="1360"/>
                <a:buFont typeface="Noto Sans Symbols"/>
                <a:buNone/>
              </a:pPr>
              <a:r>
                <a:rPr lang="en-US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The Fibonacci series:  1, 1, 2, 3, 5, 8, 13, ...  </a:t>
              </a:r>
              <a:endParaRPr/>
            </a:p>
          </p:txBody>
        </p:sp>
        <p:sp>
          <p:nvSpPr>
            <p:cNvPr id="379" name="Google Shape;379;p20"/>
            <p:cNvSpPr/>
            <p:nvPr/>
          </p:nvSpPr>
          <p:spPr>
            <a:xfrm>
              <a:off x="152400" y="762000"/>
              <a:ext cx="32004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-342900" lvl="0" marL="342900" marR="0" rtl="0" algn="just">
                <a:spcBef>
                  <a:spcPts val="0"/>
                </a:spcBef>
                <a:spcAft>
                  <a:spcPts val="0"/>
                </a:spcAft>
                <a:buClr>
                  <a:srgbClr val="006600"/>
                </a:buClr>
                <a:buSzPts val="1360"/>
                <a:buFont typeface="Noto Sans Symbols"/>
                <a:buNone/>
              </a:pPr>
              <a:r>
                <a:rPr lang="en-US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Fibonacci series definition</a:t>
              </a:r>
              <a:endParaRPr/>
            </a:p>
          </p:txBody>
        </p:sp>
      </p:grpSp>
      <p:sp>
        <p:nvSpPr>
          <p:cNvPr id="380" name="Google Shape;380;p20"/>
          <p:cNvSpPr/>
          <p:nvPr/>
        </p:nvSpPr>
        <p:spPr>
          <a:xfrm>
            <a:off x="228600" y="1066800"/>
            <a:ext cx="3352800" cy="99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262800" lIns="237600" spcFirstLastPara="1" rIns="165600" wrap="square" tIns="2268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400"/>
              <a:buFont typeface="Noto Sans Symbols"/>
              <a:buNone/>
            </a:pP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(0) = 1</a:t>
            </a:r>
            <a:endParaRPr/>
          </a:p>
          <a:p>
            <a:pPr indent="-342900" lvl="0" marL="342900" marR="0" rtl="0" algn="l">
              <a:spcBef>
                <a:spcPts val="500"/>
              </a:spcBef>
              <a:spcAft>
                <a:spcPts val="0"/>
              </a:spcAft>
              <a:buClr>
                <a:srgbClr val="006600"/>
              </a:buClr>
              <a:buSzPts val="1400"/>
              <a:buFont typeface="Noto Sans Symbols"/>
              <a:buNone/>
            </a:pP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(1) = 1</a:t>
            </a:r>
            <a:endParaRPr/>
          </a:p>
          <a:p>
            <a:pPr indent="-342900" lvl="0" marL="342900" marR="0" rtl="0" algn="l">
              <a:spcBef>
                <a:spcPts val="500"/>
              </a:spcBef>
              <a:spcAft>
                <a:spcPts val="0"/>
              </a:spcAft>
              <a:buClr>
                <a:srgbClr val="006600"/>
              </a:buClr>
              <a:buSzPts val="1400"/>
              <a:buFont typeface="Noto Sans Symbols"/>
              <a:buNone/>
            </a:pP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</a:t>
            </a: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–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1) + </a:t>
            </a: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2)     for all </a:t>
            </a: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&gt; 1   </a:t>
            </a:r>
            <a:endParaRPr/>
          </a:p>
        </p:txBody>
      </p:sp>
      <p:grpSp>
        <p:nvGrpSpPr>
          <p:cNvPr id="381" name="Google Shape;381;p20"/>
          <p:cNvGrpSpPr/>
          <p:nvPr/>
        </p:nvGrpSpPr>
        <p:grpSpPr>
          <a:xfrm>
            <a:off x="228600" y="2819400"/>
            <a:ext cx="7097905" cy="3864288"/>
            <a:chOff x="228600" y="2819400"/>
            <a:chExt cx="7097905" cy="3864288"/>
          </a:xfrm>
        </p:grpSpPr>
        <p:sp>
          <p:nvSpPr>
            <p:cNvPr id="382" name="Google Shape;382;p20"/>
            <p:cNvSpPr/>
            <p:nvPr/>
          </p:nvSpPr>
          <p:spPr>
            <a:xfrm>
              <a:off x="228600" y="2819400"/>
              <a:ext cx="3962315" cy="2743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293973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t" bIns="118800" lIns="237600" spcFirstLastPara="1" rIns="165600" wrap="square" tIns="1800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00">
                  <a:solidFill>
                    <a:srgbClr val="00664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// Returns the n'th Fibonacci number </a:t>
              </a:r>
              <a:endParaRPr/>
            </a:p>
            <a:p>
              <a:pPr indent="0" lvl="0" marL="0" marR="0" rtl="0" algn="l"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public static int </a:t>
              </a:r>
              <a:r>
                <a:rPr b="1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fibonacci1</a:t>
              </a: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(int n) {</a:t>
              </a:r>
              <a:endParaRPr/>
            </a:p>
            <a:p>
              <a:pPr indent="0" lvl="0" marL="0" marR="0" rtl="0" algn="l"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if (n &lt;= 1) return n;</a:t>
              </a:r>
              <a:endParaRPr/>
            </a:p>
            <a:p>
              <a:pPr indent="0" lvl="0" marL="0" marR="0" rtl="0" algn="l"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int f, fprev = 1, fprevprev = 1;</a:t>
              </a:r>
              <a:endParaRPr/>
            </a:p>
            <a:p>
              <a:pPr indent="0" lvl="0" marL="0" marR="0" rtl="0" algn="l"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for (int i = 2; i &lt;= n; i++) {</a:t>
              </a:r>
              <a:endParaRPr/>
            </a:p>
            <a:p>
              <a:pPr indent="0" lvl="0" marL="0" marR="0" rtl="0" algn="l"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    f = fprev + fprevprev;  </a:t>
              </a:r>
              <a:endParaRPr/>
            </a:p>
            <a:p>
              <a:pPr indent="0" lvl="0" marL="0" marR="0" rtl="0" algn="l"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    fprevprev = fprev;                     </a:t>
              </a:r>
              <a:endParaRPr/>
            </a:p>
            <a:p>
              <a:pPr indent="0" lvl="0" marL="0" marR="0" rtl="0" algn="l"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    fprev = f;</a:t>
              </a:r>
              <a:endParaRPr/>
            </a:p>
            <a:p>
              <a:pPr indent="0" lvl="0" marL="0" marR="0" rtl="0" algn="l"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}</a:t>
              </a:r>
              <a:endParaRPr/>
            </a:p>
            <a:p>
              <a:pPr indent="0" lvl="0" marL="0" marR="0" rtl="0" algn="l"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return f;</a:t>
              </a:r>
              <a:endParaRPr/>
            </a:p>
            <a:p>
              <a:pPr indent="0" lvl="0" marL="0" marR="0" rtl="0" algn="l"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} </a:t>
              </a:r>
              <a:endParaRPr/>
            </a:p>
          </p:txBody>
        </p:sp>
        <p:grpSp>
          <p:nvGrpSpPr>
            <p:cNvPr id="383" name="Google Shape;383;p20"/>
            <p:cNvGrpSpPr/>
            <p:nvPr/>
          </p:nvGrpSpPr>
          <p:grpSpPr>
            <a:xfrm>
              <a:off x="1791535" y="5028686"/>
              <a:ext cx="5534970" cy="1655002"/>
              <a:chOff x="1818482" y="5214423"/>
              <a:chExt cx="5534970" cy="1655002"/>
            </a:xfrm>
          </p:grpSpPr>
          <p:sp>
            <p:nvSpPr>
              <p:cNvPr id="384" name="Google Shape;384;p20"/>
              <p:cNvSpPr/>
              <p:nvPr/>
            </p:nvSpPr>
            <p:spPr>
              <a:xfrm>
                <a:off x="1818482" y="5214423"/>
                <a:ext cx="4156868" cy="1153553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rgbClr val="293973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0" lIns="3600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4D9072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</a:t>
                </a:r>
                <a:r>
                  <a:rPr lang="en-US" sz="12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public class Foo</a:t>
                </a:r>
                <a:endParaRPr/>
              </a:p>
              <a:p>
                <a:pPr indent="0" lvl="0" marL="0" marR="0" rtl="0" algn="l">
                  <a:spcBef>
                    <a:spcPts val="60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...</a:t>
                </a:r>
                <a:endParaRPr/>
              </a:p>
              <a:p>
                <a:pPr indent="0" lvl="0" marL="0" marR="0" rtl="0" algn="l">
                  <a:spcBef>
                    <a:spcPts val="60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System.out.println(MyMath.fibonacci1(40));</a:t>
                </a:r>
                <a:endParaRPr sz="12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marR="0" rtl="0" algn="l">
                  <a:spcBef>
                    <a:spcPts val="60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... </a:t>
                </a:r>
                <a:endParaRPr/>
              </a:p>
            </p:txBody>
          </p:sp>
          <p:sp>
            <p:nvSpPr>
              <p:cNvPr id="385" name="Google Shape;385;p20"/>
              <p:cNvSpPr/>
              <p:nvPr/>
            </p:nvSpPr>
            <p:spPr>
              <a:xfrm>
                <a:off x="5834782" y="6031225"/>
                <a:ext cx="1518670" cy="8382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rgbClr val="293973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262800" lIns="237600" spcFirstLastPara="1" rIns="165600" wrap="square" tIns="2268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% </a:t>
                </a:r>
                <a:r>
                  <a:rPr b="1" lang="en-US" sz="12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java Foo</a:t>
                </a:r>
                <a:endParaRPr/>
              </a:p>
              <a:p>
                <a:pPr indent="0" lvl="0" marL="0" marR="0" rtl="0" algn="l">
                  <a:spcBef>
                    <a:spcPts val="60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102334155</a:t>
                </a:r>
                <a:endParaRPr sz="12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</p:grpSp>
      <p:sp>
        <p:nvSpPr>
          <p:cNvPr id="386" name="Google Shape;386;p20"/>
          <p:cNvSpPr/>
          <p:nvPr/>
        </p:nvSpPr>
        <p:spPr>
          <a:xfrm>
            <a:off x="4724400" y="3689037"/>
            <a:ext cx="1905000" cy="838200"/>
          </a:xfrm>
          <a:prstGeom prst="wedgeRoundRectCallout">
            <a:avLst>
              <a:gd fmla="val -113112" name="adj1"/>
              <a:gd fmla="val 12235" name="adj2"/>
              <a:gd fmla="val 16667" name="adj3"/>
            </a:avLst>
          </a:prstGeom>
          <a:solidFill>
            <a:srgbClr val="FFF0C2"/>
          </a:solidFill>
          <a:ln>
            <a:noFill/>
          </a:ln>
        </p:spPr>
        <p:txBody>
          <a:bodyPr anchorCtr="0" anchor="ctr" bIns="45700" lIns="91425" spcFirstLastPara="1" rIns="91425" wrap="square" tIns="46800">
            <a:noAutofit/>
          </a:bodyPr>
          <a:lstStyle/>
          <a:p>
            <a:pPr indent="0" lvl="1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Iterative</a:t>
            </a:r>
            <a:b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Recursion</a:t>
            </a:r>
            <a:endParaRPr/>
          </a:p>
        </p:txBody>
      </p:sp>
      <p:sp>
        <p:nvSpPr>
          <p:cNvPr id="68" name="Google Shape;68;p2"/>
          <p:cNvSpPr txBox="1"/>
          <p:nvPr>
            <p:ph idx="1" type="body"/>
          </p:nvPr>
        </p:nvSpPr>
        <p:spPr>
          <a:xfrm>
            <a:off x="228600" y="838200"/>
            <a:ext cx="8686800" cy="41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u="sng"/>
              <a:t>Recursive function</a:t>
            </a:r>
            <a:r>
              <a:rPr lang="en-US" sz="1600"/>
              <a:t>:</a:t>
            </a:r>
            <a:r>
              <a:rPr lang="en-US"/>
              <a:t>  A function that operates on an input by calling itself  </a:t>
            </a:r>
            <a:br>
              <a:rPr lang="en-US"/>
            </a:br>
            <a:r>
              <a:rPr lang="en-US"/>
              <a:t>                                 to operate on a smaller version of that input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/>
              <a:t>             Example:      </a:t>
            </a:r>
            <a:r>
              <a:rPr i="1" lang="en-US"/>
              <a:t>n</a:t>
            </a:r>
            <a:r>
              <a:rPr lang="en-US"/>
              <a:t>! = </a:t>
            </a:r>
            <a:r>
              <a:rPr i="1" lang="en-US"/>
              <a:t>n </a:t>
            </a:r>
            <a:r>
              <a:rPr lang="en-US"/>
              <a:t>* (</a:t>
            </a:r>
            <a:r>
              <a:rPr i="1" lang="en-US"/>
              <a:t>n</a:t>
            </a:r>
            <a:r>
              <a:rPr lang="en-US"/>
              <a:t> – 1)!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/>
              <a:t>                                  </a:t>
            </a:r>
            <a:r>
              <a:rPr lang="en-US">
                <a:solidFill>
                  <a:srgbClr val="0B41DA"/>
                </a:solidFill>
              </a:rPr>
              <a:t>4!</a:t>
            </a:r>
            <a:r>
              <a:rPr lang="en-US"/>
              <a:t> = 4 * </a:t>
            </a:r>
            <a:r>
              <a:rPr lang="en-US">
                <a:solidFill>
                  <a:srgbClr val="0B41DA"/>
                </a:solidFill>
              </a:rPr>
              <a:t>3!</a:t>
            </a:r>
            <a:r>
              <a:rPr lang="en-US"/>
              <a:t> = 4 * 3 * </a:t>
            </a:r>
            <a:r>
              <a:rPr lang="en-US">
                <a:solidFill>
                  <a:srgbClr val="0B41DA"/>
                </a:solidFill>
              </a:rPr>
              <a:t>2!</a:t>
            </a:r>
            <a:r>
              <a:rPr lang="en-US"/>
              <a:t> = 4 * 3 * 2 * </a:t>
            </a:r>
            <a:r>
              <a:rPr lang="en-US">
                <a:solidFill>
                  <a:srgbClr val="0B41DA"/>
                </a:solidFill>
              </a:rPr>
              <a:t>1!</a:t>
            </a:r>
            <a:r>
              <a:rPr lang="en-US"/>
              <a:t> = 4 * 3 * 2 * 1</a:t>
            </a:r>
            <a:endParaRPr/>
          </a:p>
          <a:p>
            <a:pPr indent="0" lvl="0" marL="0" rtl="0" algn="l">
              <a:spcBef>
                <a:spcPts val="276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 u="sng"/>
              <a:t>Recursive procedure:</a:t>
            </a:r>
            <a:r>
              <a:rPr lang="en-US"/>
              <a:t>   A procedure that solves a problem by applying itself</a:t>
            </a:r>
            <a:br>
              <a:rPr lang="en-US"/>
            </a:br>
            <a:r>
              <a:rPr lang="en-US"/>
              <a:t>                                     to solve a smaller subset of that problem</a:t>
            </a:r>
            <a:endParaRPr/>
          </a:p>
          <a:p>
            <a:pPr indent="0" lvl="0" marL="0" rtl="0" algn="l">
              <a:spcBef>
                <a:spcPts val="963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-US"/>
              <a:t>              Example:        List the files and folders in a given folder</a:t>
            </a:r>
            <a:endParaRPr/>
          </a:p>
          <a:p>
            <a:pPr indent="0" lvl="0" marL="0" rtl="0" algn="l">
              <a:spcBef>
                <a:spcPts val="2760"/>
              </a:spcBef>
              <a:spcAft>
                <a:spcPts val="0"/>
              </a:spcAft>
              <a:buSzPts val="1260"/>
              <a:buFont typeface="Arial"/>
              <a:buNone/>
            </a:pPr>
            <a:r>
              <a:rPr lang="en-US" u="sng"/>
              <a:t>Recursive data structure:</a:t>
            </a:r>
            <a:r>
              <a:rPr lang="en-US"/>
              <a:t>  A data structure consisting of smaller parts that are</a:t>
            </a:r>
            <a:br>
              <a:rPr lang="en-US"/>
            </a:br>
            <a:r>
              <a:rPr lang="en-US"/>
              <a:t>                                          the same data structure</a:t>
            </a:r>
            <a:endParaRPr/>
          </a:p>
          <a:p>
            <a:pPr indent="0" lvl="0" marL="0" rtl="0" algn="l">
              <a:spcBef>
                <a:spcPts val="963"/>
              </a:spcBef>
              <a:spcAft>
                <a:spcPts val="0"/>
              </a:spcAft>
              <a:buSzPts val="1260"/>
              <a:buNone/>
            </a:pPr>
            <a:r>
              <a:rPr lang="en-US"/>
              <a:t>              Example:      The string </a:t>
            </a:r>
            <a:r>
              <a:rPr lang="en-US" sz="1400">
                <a:latin typeface="Consolas"/>
                <a:ea typeface="Consolas"/>
                <a:cs typeface="Consolas"/>
                <a:sym typeface="Consolas"/>
              </a:rPr>
              <a:t>"abcd"</a:t>
            </a:r>
            <a:r>
              <a:rPr lang="en-US"/>
              <a:t> can be viewed as the character </a:t>
            </a:r>
            <a:r>
              <a:rPr lang="en-US" sz="1400">
                <a:latin typeface="Consolas"/>
                <a:ea typeface="Consolas"/>
                <a:cs typeface="Consolas"/>
                <a:sym typeface="Consolas"/>
              </a:rPr>
              <a:t>'a'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,</a:t>
            </a:r>
            <a:br>
              <a:rPr lang="en-US" sz="1200"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                        </a:t>
            </a:r>
            <a:r>
              <a:rPr lang="en-US"/>
              <a:t>followed by the string </a:t>
            </a:r>
            <a:r>
              <a:rPr lang="en-US" sz="1400">
                <a:latin typeface="Consolas"/>
                <a:ea typeface="Consolas"/>
                <a:cs typeface="Consolas"/>
                <a:sym typeface="Consolas"/>
              </a:rPr>
              <a:t>"bcd"</a:t>
            </a:r>
            <a:endParaRPr/>
          </a:p>
          <a:p>
            <a:pPr indent="0" lvl="0" marL="0" rtl="0" algn="l">
              <a:spcBef>
                <a:spcPts val="963"/>
              </a:spcBef>
              <a:spcAft>
                <a:spcPts val="0"/>
              </a:spcAft>
              <a:buSzPts val="840"/>
              <a:buFont typeface="Arial"/>
              <a:buNone/>
            </a:pPr>
            <a:r>
              <a:t/>
            </a:r>
            <a:endParaRPr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" name="Google Shape;69;p2"/>
          <p:cNvSpPr/>
          <p:nvPr/>
        </p:nvSpPr>
        <p:spPr>
          <a:xfrm>
            <a:off x="533400" y="5334000"/>
            <a:ext cx="4648200" cy="1098014"/>
          </a:xfrm>
          <a:prstGeom prst="wedgeRoundRectCallout">
            <a:avLst>
              <a:gd fmla="val -47853" name="adj1"/>
              <a:gd fmla="val -18435" name="adj2"/>
              <a:gd fmla="val 16667" name="adj3"/>
            </a:avLst>
          </a:prstGeom>
          <a:solidFill>
            <a:srgbClr val="FFF0C2"/>
          </a:solidFill>
          <a:ln>
            <a:noFill/>
          </a:ln>
        </p:spPr>
        <p:txBody>
          <a:bodyPr anchorCtr="0" anchor="ctr" bIns="45700" lIns="91425" spcFirstLastPara="1" rIns="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60"/>
              <a:buFont typeface="Arial"/>
              <a:buNone/>
            </a:pPr>
            <a:r>
              <a:rPr lang="en-US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Recursion</a:t>
            </a:r>
            <a:endParaRPr/>
          </a:p>
          <a:p>
            <a:pPr indent="-285750" lvl="0" marL="28575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 elegant way for modeling such cases</a:t>
            </a:r>
            <a:endParaRPr/>
          </a:p>
          <a:p>
            <a:pPr indent="-285750" lvl="0" marL="28575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fundamental CS concept and technique.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1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Fibonacci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93" name="Google Shape;393;p21"/>
          <p:cNvGrpSpPr/>
          <p:nvPr/>
        </p:nvGrpSpPr>
        <p:grpSpPr>
          <a:xfrm>
            <a:off x="152400" y="762000"/>
            <a:ext cx="5783263" cy="1862138"/>
            <a:chOff x="152400" y="762000"/>
            <a:chExt cx="5783263" cy="1862138"/>
          </a:xfrm>
        </p:grpSpPr>
        <p:sp>
          <p:nvSpPr>
            <p:cNvPr id="394" name="Google Shape;394;p21"/>
            <p:cNvSpPr/>
            <p:nvPr/>
          </p:nvSpPr>
          <p:spPr>
            <a:xfrm>
              <a:off x="192088" y="2243138"/>
              <a:ext cx="5743575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-342900" lvl="0" marL="342900" marR="0" rtl="0" algn="just">
                <a:spcBef>
                  <a:spcPts val="0"/>
                </a:spcBef>
                <a:spcAft>
                  <a:spcPts val="0"/>
                </a:spcAft>
                <a:buClr>
                  <a:srgbClr val="006600"/>
                </a:buClr>
                <a:buSzPts val="1360"/>
                <a:buFont typeface="Noto Sans Symbols"/>
                <a:buNone/>
              </a:pPr>
              <a:r>
                <a:rPr lang="en-US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The Fibonacci series:  1, 1, 2, 3, 5, 8, 13, ...  </a:t>
              </a:r>
              <a:endParaRPr/>
            </a:p>
          </p:txBody>
        </p:sp>
        <p:sp>
          <p:nvSpPr>
            <p:cNvPr id="395" name="Google Shape;395;p21"/>
            <p:cNvSpPr/>
            <p:nvPr/>
          </p:nvSpPr>
          <p:spPr>
            <a:xfrm>
              <a:off x="152400" y="762000"/>
              <a:ext cx="3200400" cy="38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-342900" lvl="0" marL="342900" marR="0" rtl="0" algn="just">
                <a:spcBef>
                  <a:spcPts val="0"/>
                </a:spcBef>
                <a:spcAft>
                  <a:spcPts val="0"/>
                </a:spcAft>
                <a:buClr>
                  <a:srgbClr val="006600"/>
                </a:buClr>
                <a:buSzPts val="1360"/>
                <a:buFont typeface="Noto Sans Symbols"/>
                <a:buNone/>
              </a:pPr>
              <a:r>
                <a:rPr lang="en-US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Fibonacci series definition</a:t>
              </a:r>
              <a:endParaRPr/>
            </a:p>
          </p:txBody>
        </p:sp>
      </p:grpSp>
      <p:sp>
        <p:nvSpPr>
          <p:cNvPr id="396" name="Google Shape;396;p21"/>
          <p:cNvSpPr/>
          <p:nvPr/>
        </p:nvSpPr>
        <p:spPr>
          <a:xfrm>
            <a:off x="228600" y="2819400"/>
            <a:ext cx="3962315" cy="274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118800" lIns="237600" spcFirstLastPara="1" rIns="0" wrap="square" tIns="180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Returns the n'th fibonacci number 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static int </a:t>
            </a:r>
            <a:r>
              <a:rPr b="1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fibonacci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(int n) {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if (n &lt;= 1) return n;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return </a:t>
            </a:r>
            <a:r>
              <a:rPr b="1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fibonacci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(n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–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1) + </a:t>
            </a:r>
            <a:r>
              <a:rPr b="1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fibonacci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(n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–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2);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endParaRPr/>
          </a:p>
        </p:txBody>
      </p:sp>
      <p:grpSp>
        <p:nvGrpSpPr>
          <p:cNvPr id="397" name="Google Shape;397;p21"/>
          <p:cNvGrpSpPr/>
          <p:nvPr/>
        </p:nvGrpSpPr>
        <p:grpSpPr>
          <a:xfrm>
            <a:off x="1791535" y="5028686"/>
            <a:ext cx="5534970" cy="1655002"/>
            <a:chOff x="1818482" y="5214423"/>
            <a:chExt cx="5534970" cy="1655002"/>
          </a:xfrm>
        </p:grpSpPr>
        <p:sp>
          <p:nvSpPr>
            <p:cNvPr id="398" name="Google Shape;398;p21"/>
            <p:cNvSpPr/>
            <p:nvPr/>
          </p:nvSpPr>
          <p:spPr>
            <a:xfrm>
              <a:off x="1818482" y="5214423"/>
              <a:ext cx="4156868" cy="1153553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293973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0" lIns="3600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4D9072"/>
                  </a:solidFill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public class Foo</a:t>
              </a:r>
              <a:endParaRPr/>
            </a:p>
            <a:p>
              <a:pPr indent="0" lvl="0" marL="0" marR="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...</a:t>
              </a:r>
              <a:endParaRPr/>
            </a:p>
            <a:p>
              <a:pPr indent="0" lvl="0" marL="0" marR="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    System.out.println(MyMath. Fibonacci(40));</a:t>
              </a:r>
              <a:endParaRPr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marR="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    ... </a:t>
              </a:r>
              <a:endParaRPr/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5834782" y="6031225"/>
              <a:ext cx="1518670" cy="838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293973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262800" lIns="237600" spcFirstLastPara="1" rIns="165600" wrap="square" tIns="22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% </a:t>
              </a:r>
              <a:r>
                <a:rPr b="1" lang="en-US" sz="12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java Foo</a:t>
              </a:r>
              <a:endParaRPr/>
            </a:p>
            <a:p>
              <a:pPr indent="0" lvl="0" marL="0" marR="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102334155</a:t>
              </a:r>
              <a:endParaRPr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400" name="Google Shape;400;p21"/>
          <p:cNvSpPr/>
          <p:nvPr/>
        </p:nvSpPr>
        <p:spPr>
          <a:xfrm>
            <a:off x="228600" y="1066800"/>
            <a:ext cx="3352800" cy="990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262800" lIns="237600" spcFirstLastPara="1" rIns="165600" wrap="square" tIns="2268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400"/>
              <a:buFont typeface="Noto Sans Symbols"/>
              <a:buNone/>
            </a:pP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(0) = 1</a:t>
            </a:r>
            <a:endParaRPr/>
          </a:p>
          <a:p>
            <a:pPr indent="-342900" lvl="0" marL="342900" marR="0" rtl="0" algn="l">
              <a:spcBef>
                <a:spcPts val="500"/>
              </a:spcBef>
              <a:spcAft>
                <a:spcPts val="0"/>
              </a:spcAft>
              <a:buClr>
                <a:srgbClr val="006600"/>
              </a:buClr>
              <a:buSzPts val="1400"/>
              <a:buFont typeface="Noto Sans Symbols"/>
              <a:buNone/>
            </a:pP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(1) = 1</a:t>
            </a:r>
            <a:endParaRPr/>
          </a:p>
          <a:p>
            <a:pPr indent="-342900" lvl="0" marL="342900" marR="0" rtl="0" algn="l">
              <a:spcBef>
                <a:spcPts val="500"/>
              </a:spcBef>
              <a:spcAft>
                <a:spcPts val="0"/>
              </a:spcAft>
              <a:buClr>
                <a:srgbClr val="006600"/>
              </a:buClr>
              <a:buSzPts val="1400"/>
              <a:buFont typeface="Noto Sans Symbols"/>
              <a:buNone/>
            </a:pP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</a:t>
            </a: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–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1) + </a:t>
            </a: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 2)     for all </a:t>
            </a: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&gt; 1   </a:t>
            </a:r>
            <a:endParaRPr/>
          </a:p>
        </p:txBody>
      </p:sp>
      <p:sp>
        <p:nvSpPr>
          <p:cNvPr id="401" name="Google Shape;401;p21"/>
          <p:cNvSpPr/>
          <p:nvPr/>
        </p:nvSpPr>
        <p:spPr>
          <a:xfrm>
            <a:off x="4724400" y="3689037"/>
            <a:ext cx="1905000" cy="838200"/>
          </a:xfrm>
          <a:prstGeom prst="wedgeRoundRectCallout">
            <a:avLst>
              <a:gd fmla="val -113112" name="adj1"/>
              <a:gd fmla="val 12235" name="adj2"/>
              <a:gd fmla="val 16667" name="adj3"/>
            </a:avLst>
          </a:prstGeom>
          <a:solidFill>
            <a:srgbClr val="FFF0C2"/>
          </a:solidFill>
          <a:ln>
            <a:noFill/>
          </a:ln>
        </p:spPr>
        <p:txBody>
          <a:bodyPr anchorCtr="0" anchor="ctr" bIns="45700" lIns="91425" spcFirstLastPara="1" rIns="91425" wrap="square" tIns="46800">
            <a:noAutofit/>
          </a:bodyPr>
          <a:lstStyle/>
          <a:p>
            <a:pPr indent="0" lvl="1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Recursive</a:t>
            </a:r>
            <a:b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0" i="0" lang="en-US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implementation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2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/>
              <a:t>erformance issues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22"/>
          <p:cNvSpPr/>
          <p:nvPr/>
        </p:nvSpPr>
        <p:spPr>
          <a:xfrm>
            <a:off x="401191" y="1219201"/>
            <a:ext cx="3962400" cy="1371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0" lIns="18000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Returns the n'th fibonacci number 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static int </a:t>
            </a:r>
            <a:r>
              <a:rPr b="1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fibonacci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(int n) {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if (n &lt;= 1) return n;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return </a:t>
            </a:r>
            <a:r>
              <a:rPr b="1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fibonacci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(n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–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1) + </a:t>
            </a:r>
            <a:r>
              <a:rPr b="1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fibonacci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(n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–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2);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9" name="Google Shape;409;p22"/>
          <p:cNvSpPr/>
          <p:nvPr/>
        </p:nvSpPr>
        <p:spPr>
          <a:xfrm>
            <a:off x="4853517" y="1219201"/>
            <a:ext cx="3528484" cy="266544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0" lIns="14400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Returns the n'th fibonacci number 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static int </a:t>
            </a:r>
            <a:r>
              <a:rPr b="1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fibonacci1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(int n) {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if (n &lt;= 1) return n;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int f, fprev = 1, fprevprev = 1;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for (int i = 2; i &lt;= n; i++) {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f = fprev + fprevprev;  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fprevprev = fprev;                     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fprev = f;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return f;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 </a:t>
            </a:r>
            <a:endParaRPr/>
          </a:p>
        </p:txBody>
      </p:sp>
      <p:sp>
        <p:nvSpPr>
          <p:cNvPr id="410" name="Google Shape;410;p22"/>
          <p:cNvSpPr txBox="1"/>
          <p:nvPr/>
        </p:nvSpPr>
        <p:spPr>
          <a:xfrm>
            <a:off x="351370" y="841129"/>
            <a:ext cx="2050854" cy="340799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170"/>
              <a:buFont typeface="Noto Sans Symbols"/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Recursive solution</a:t>
            </a:r>
            <a:endParaRPr/>
          </a:p>
        </p:txBody>
      </p:sp>
      <p:sp>
        <p:nvSpPr>
          <p:cNvPr id="411" name="Google Shape;411;p22"/>
          <p:cNvSpPr txBox="1"/>
          <p:nvPr/>
        </p:nvSpPr>
        <p:spPr>
          <a:xfrm>
            <a:off x="4822140" y="878401"/>
            <a:ext cx="2050854" cy="340799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170"/>
              <a:buFont typeface="Noto Sans Symbols"/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Iterative solution</a:t>
            </a:r>
            <a:endParaRPr/>
          </a:p>
        </p:txBody>
      </p:sp>
      <p:sp>
        <p:nvSpPr>
          <p:cNvPr id="412" name="Google Shape;412;p22"/>
          <p:cNvSpPr txBox="1"/>
          <p:nvPr/>
        </p:nvSpPr>
        <p:spPr>
          <a:xfrm>
            <a:off x="723722" y="3048000"/>
            <a:ext cx="39624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170"/>
              <a:buFont typeface="Noto Sans Symbols"/>
              <a:buNone/>
            </a:pPr>
            <a:r>
              <a:rPr lang="en-US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Running time</a:t>
            </a:r>
            <a:endParaRPr/>
          </a:p>
          <a:p>
            <a:pPr indent="-7938" lvl="0" marL="7938" marR="0" rtl="0" algn="l">
              <a:spcBef>
                <a:spcPts val="1000"/>
              </a:spcBef>
              <a:spcAft>
                <a:spcPts val="0"/>
              </a:spcAft>
              <a:buClr>
                <a:srgbClr val="006600"/>
              </a:buClr>
              <a:buSzPts val="1170"/>
              <a:buFont typeface="Noto Sans Symbols"/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computation of </a:t>
            </a:r>
            <a:r>
              <a:rPr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fibonacci(</a:t>
            </a: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requires... Let’s see...</a:t>
            </a:r>
            <a:endParaRPr/>
          </a:p>
        </p:txBody>
      </p:sp>
      <p:grpSp>
        <p:nvGrpSpPr>
          <p:cNvPr id="413" name="Google Shape;413;p22"/>
          <p:cNvGrpSpPr/>
          <p:nvPr/>
        </p:nvGrpSpPr>
        <p:grpSpPr>
          <a:xfrm>
            <a:off x="4853517" y="4267200"/>
            <a:ext cx="4026256" cy="2133600"/>
            <a:chOff x="4853517" y="4267200"/>
            <a:chExt cx="4026256" cy="2133600"/>
          </a:xfrm>
        </p:grpSpPr>
        <p:sp>
          <p:nvSpPr>
            <p:cNvPr id="414" name="Google Shape;414;p22"/>
            <p:cNvSpPr txBox="1"/>
            <p:nvPr/>
          </p:nvSpPr>
          <p:spPr>
            <a:xfrm>
              <a:off x="4853517" y="4267200"/>
              <a:ext cx="3962400" cy="213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-342900" lvl="0" marL="342900" marR="0" rtl="0" algn="l">
                <a:spcBef>
                  <a:spcPts val="0"/>
                </a:spcBef>
                <a:spcAft>
                  <a:spcPts val="0"/>
                </a:spcAft>
                <a:buClr>
                  <a:srgbClr val="006600"/>
                </a:buClr>
                <a:buSzPts val="1170"/>
                <a:buFont typeface="Noto Sans Symbols"/>
                <a:buNone/>
              </a:pPr>
              <a:r>
                <a:rPr lang="en-US" sz="1800" u="sng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Running time</a:t>
              </a:r>
              <a:endParaRPr/>
            </a:p>
            <a:p>
              <a:pPr indent="-7938" lvl="0" marL="7938" marR="0" rtl="0" algn="l">
                <a:spcBef>
                  <a:spcPts val="1000"/>
                </a:spcBef>
                <a:spcAft>
                  <a:spcPts val="0"/>
                </a:spcAft>
                <a:buClr>
                  <a:srgbClr val="006600"/>
                </a:buClr>
                <a:buSzPts val="1170"/>
                <a:buFont typeface="Noto Sans Symbols"/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The computation of </a:t>
              </a:r>
              <a:r>
                <a:rPr lang="en-US" sz="14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fibonacci1(</a:t>
              </a:r>
              <a:r>
                <a:rPr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lang="en-US" sz="14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requires </a:t>
              </a:r>
              <a:r>
                <a:rPr i="1" lang="en-US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steps</a:t>
              </a:r>
              <a:endParaRPr/>
            </a:p>
            <a:p>
              <a:pPr indent="-7938" lvl="0" marL="7938" marR="0" rtl="0" algn="l">
                <a:spcBef>
                  <a:spcPts val="1000"/>
                </a:spcBef>
                <a:spcAft>
                  <a:spcPts val="0"/>
                </a:spcAft>
                <a:buClr>
                  <a:srgbClr val="006600"/>
                </a:buClr>
                <a:buSzPts val="1170"/>
                <a:buFont typeface="Noto Sans Symbols"/>
                <a:buNone/>
              </a:pP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</a:t>
              </a:r>
              <a:r>
                <a:rPr b="1" i="1"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linear running time</a:t>
              </a:r>
              <a:r>
                <a:rPr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endParaRPr/>
            </a:p>
          </p:txBody>
        </p:sp>
        <p:pic>
          <p:nvPicPr>
            <p:cNvPr id="415" name="Google Shape;415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7086600" y="5334000"/>
              <a:ext cx="1066800" cy="55569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6" name="Google Shape;416;p22"/>
            <p:cNvSpPr/>
            <p:nvPr/>
          </p:nvSpPr>
          <p:spPr>
            <a:xfrm>
              <a:off x="8067773" y="5144345"/>
              <a:ext cx="812000" cy="379309"/>
            </a:xfrm>
            <a:prstGeom prst="wedgeRoundRectCallout">
              <a:avLst>
                <a:gd fmla="val -76148" name="adj1"/>
                <a:gd fmla="val 37906" name="adj2"/>
                <a:gd fmla="val 16667" name="adj3"/>
              </a:avLst>
            </a:prstGeom>
            <a:solidFill>
              <a:srgbClr val="FFE9C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not bad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3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/>
              <a:t>erformance issues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23"/>
          <p:cNvSpPr txBox="1"/>
          <p:nvPr/>
        </p:nvSpPr>
        <p:spPr>
          <a:xfrm>
            <a:off x="6787717" y="990600"/>
            <a:ext cx="477683" cy="278079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 sz="120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f(4)</a:t>
            </a:r>
            <a:endParaRPr/>
          </a:p>
        </p:txBody>
      </p:sp>
      <p:sp>
        <p:nvSpPr>
          <p:cNvPr id="424" name="Google Shape;424;p23"/>
          <p:cNvSpPr txBox="1"/>
          <p:nvPr/>
        </p:nvSpPr>
        <p:spPr>
          <a:xfrm>
            <a:off x="5909814" y="1592346"/>
            <a:ext cx="477683" cy="278079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 sz="120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f(3)</a:t>
            </a:r>
            <a:endParaRPr/>
          </a:p>
        </p:txBody>
      </p:sp>
      <p:sp>
        <p:nvSpPr>
          <p:cNvPr id="425" name="Google Shape;425;p23"/>
          <p:cNvSpPr txBox="1"/>
          <p:nvPr/>
        </p:nvSpPr>
        <p:spPr>
          <a:xfrm>
            <a:off x="7718338" y="1592346"/>
            <a:ext cx="476607" cy="278079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 sz="120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f(2)</a:t>
            </a:r>
            <a:endParaRPr/>
          </a:p>
        </p:txBody>
      </p:sp>
      <p:sp>
        <p:nvSpPr>
          <p:cNvPr id="426" name="Google Shape;426;p23"/>
          <p:cNvSpPr txBox="1"/>
          <p:nvPr/>
        </p:nvSpPr>
        <p:spPr>
          <a:xfrm>
            <a:off x="5678503" y="3233471"/>
            <a:ext cx="476607" cy="278079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 sz="120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f(0)</a:t>
            </a:r>
            <a:endParaRPr/>
          </a:p>
        </p:txBody>
      </p:sp>
      <p:sp>
        <p:nvSpPr>
          <p:cNvPr id="427" name="Google Shape;427;p23"/>
          <p:cNvSpPr txBox="1"/>
          <p:nvPr/>
        </p:nvSpPr>
        <p:spPr>
          <a:xfrm>
            <a:off x="6289593" y="2357064"/>
            <a:ext cx="476607" cy="279219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 sz="120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f(1)</a:t>
            </a:r>
            <a:endParaRPr/>
          </a:p>
        </p:txBody>
      </p:sp>
      <p:sp>
        <p:nvSpPr>
          <p:cNvPr id="428" name="Google Shape;428;p23"/>
          <p:cNvSpPr txBox="1"/>
          <p:nvPr/>
        </p:nvSpPr>
        <p:spPr>
          <a:xfrm>
            <a:off x="7287993" y="2357064"/>
            <a:ext cx="476607" cy="279219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 sz="120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f(1)</a:t>
            </a:r>
            <a:endParaRPr/>
          </a:p>
        </p:txBody>
      </p:sp>
      <p:sp>
        <p:nvSpPr>
          <p:cNvPr id="429" name="Google Shape;429;p23"/>
          <p:cNvSpPr txBox="1"/>
          <p:nvPr/>
        </p:nvSpPr>
        <p:spPr>
          <a:xfrm>
            <a:off x="8286393" y="2357064"/>
            <a:ext cx="476607" cy="279219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 sz="120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f(0)</a:t>
            </a:r>
            <a:endParaRPr/>
          </a:p>
        </p:txBody>
      </p:sp>
      <p:sp>
        <p:nvSpPr>
          <p:cNvPr id="430" name="Google Shape;430;p23"/>
          <p:cNvSpPr txBox="1"/>
          <p:nvPr/>
        </p:nvSpPr>
        <p:spPr>
          <a:xfrm>
            <a:off x="4800600" y="3233471"/>
            <a:ext cx="476607" cy="278079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 sz="120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f(1)</a:t>
            </a:r>
            <a:endParaRPr/>
          </a:p>
        </p:txBody>
      </p:sp>
      <p:sp>
        <p:nvSpPr>
          <p:cNvPr id="431" name="Google Shape;431;p23"/>
          <p:cNvSpPr txBox="1"/>
          <p:nvPr/>
        </p:nvSpPr>
        <p:spPr>
          <a:xfrm>
            <a:off x="5291193" y="2357064"/>
            <a:ext cx="476607" cy="279219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 sz="120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f(2)</a:t>
            </a:r>
            <a:endParaRPr/>
          </a:p>
        </p:txBody>
      </p:sp>
      <p:cxnSp>
        <p:nvCxnSpPr>
          <p:cNvPr id="432" name="Google Shape;432;p23"/>
          <p:cNvCxnSpPr>
            <a:stCxn id="423" idx="2"/>
            <a:endCxn id="424" idx="0"/>
          </p:cNvCxnSpPr>
          <p:nvPr/>
        </p:nvCxnSpPr>
        <p:spPr>
          <a:xfrm flipH="1">
            <a:off x="6148759" y="1268679"/>
            <a:ext cx="877800" cy="3237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3" name="Google Shape;433;p23"/>
          <p:cNvCxnSpPr>
            <a:stCxn id="423" idx="2"/>
            <a:endCxn id="425" idx="0"/>
          </p:cNvCxnSpPr>
          <p:nvPr/>
        </p:nvCxnSpPr>
        <p:spPr>
          <a:xfrm>
            <a:off x="7026559" y="1268679"/>
            <a:ext cx="930000" cy="3237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4" name="Google Shape;434;p23"/>
          <p:cNvCxnSpPr>
            <a:stCxn id="425" idx="2"/>
            <a:endCxn id="429" idx="0"/>
          </p:cNvCxnSpPr>
          <p:nvPr/>
        </p:nvCxnSpPr>
        <p:spPr>
          <a:xfrm>
            <a:off x="7956642" y="1870425"/>
            <a:ext cx="568200" cy="4866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5" name="Google Shape;435;p23"/>
          <p:cNvCxnSpPr>
            <a:stCxn id="425" idx="2"/>
            <a:endCxn id="428" idx="0"/>
          </p:cNvCxnSpPr>
          <p:nvPr/>
        </p:nvCxnSpPr>
        <p:spPr>
          <a:xfrm flipH="1">
            <a:off x="7526442" y="1870425"/>
            <a:ext cx="430200" cy="4866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6" name="Google Shape;436;p23"/>
          <p:cNvCxnSpPr>
            <a:stCxn id="424" idx="2"/>
            <a:endCxn id="427" idx="0"/>
          </p:cNvCxnSpPr>
          <p:nvPr/>
        </p:nvCxnSpPr>
        <p:spPr>
          <a:xfrm>
            <a:off x="6148656" y="1870425"/>
            <a:ext cx="379200" cy="4866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7" name="Google Shape;437;p23"/>
          <p:cNvCxnSpPr>
            <a:stCxn id="424" idx="2"/>
            <a:endCxn id="431" idx="0"/>
          </p:cNvCxnSpPr>
          <p:nvPr/>
        </p:nvCxnSpPr>
        <p:spPr>
          <a:xfrm flipH="1">
            <a:off x="5529456" y="1870425"/>
            <a:ext cx="619200" cy="4866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8" name="Google Shape;438;p23"/>
          <p:cNvCxnSpPr>
            <a:stCxn id="431" idx="2"/>
            <a:endCxn id="426" idx="0"/>
          </p:cNvCxnSpPr>
          <p:nvPr/>
        </p:nvCxnSpPr>
        <p:spPr>
          <a:xfrm>
            <a:off x="5529497" y="2636283"/>
            <a:ext cx="387300" cy="5973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39" name="Google Shape;439;p23"/>
          <p:cNvCxnSpPr>
            <a:stCxn id="431" idx="2"/>
            <a:endCxn id="430" idx="0"/>
          </p:cNvCxnSpPr>
          <p:nvPr/>
        </p:nvCxnSpPr>
        <p:spPr>
          <a:xfrm flipH="1">
            <a:off x="5038997" y="2636283"/>
            <a:ext cx="490500" cy="5973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40" name="Google Shape;440;p23"/>
          <p:cNvSpPr txBox="1"/>
          <p:nvPr/>
        </p:nvSpPr>
        <p:spPr>
          <a:xfrm>
            <a:off x="723722" y="3048000"/>
            <a:ext cx="39624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170"/>
              <a:buFont typeface="Noto Sans Symbols"/>
              <a:buNone/>
            </a:pPr>
            <a:r>
              <a:rPr lang="en-US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Running time</a:t>
            </a:r>
            <a:endParaRPr/>
          </a:p>
          <a:p>
            <a:pPr indent="-7938" lvl="0" marL="7938" marR="0" rtl="0" algn="l">
              <a:spcBef>
                <a:spcPts val="1000"/>
              </a:spcBef>
              <a:spcAft>
                <a:spcPts val="0"/>
              </a:spcAft>
              <a:buClr>
                <a:srgbClr val="006600"/>
              </a:buClr>
              <a:buSzPts val="1170"/>
              <a:buFont typeface="Noto Sans Symbols"/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computation of </a:t>
            </a:r>
            <a:r>
              <a:rPr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fibonacci(</a:t>
            </a: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requires... Let’s see...</a:t>
            </a:r>
            <a:endParaRPr/>
          </a:p>
        </p:txBody>
      </p:sp>
      <p:sp>
        <p:nvSpPr>
          <p:cNvPr id="441" name="Google Shape;441;p23"/>
          <p:cNvSpPr/>
          <p:nvPr/>
        </p:nvSpPr>
        <p:spPr>
          <a:xfrm>
            <a:off x="401191" y="1219201"/>
            <a:ext cx="3962400" cy="1371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0" lIns="18000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Returns the n'th fibonacci number 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static int </a:t>
            </a:r>
            <a:r>
              <a:rPr b="1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fibonacci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(int n) {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if (n &lt;= 1) return n;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return </a:t>
            </a:r>
            <a:r>
              <a:rPr b="1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fibonacci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(n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–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1) + </a:t>
            </a:r>
            <a:r>
              <a:rPr b="1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fibonacci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(n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–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2);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2" name="Google Shape;442;p23"/>
          <p:cNvSpPr txBox="1"/>
          <p:nvPr/>
        </p:nvSpPr>
        <p:spPr>
          <a:xfrm>
            <a:off x="351370" y="841129"/>
            <a:ext cx="2050854" cy="340799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170"/>
              <a:buFont typeface="Noto Sans Symbols"/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Recursive solution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4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US"/>
              <a:t>erformance issues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24"/>
          <p:cNvSpPr txBox="1"/>
          <p:nvPr/>
        </p:nvSpPr>
        <p:spPr>
          <a:xfrm>
            <a:off x="6787717" y="990600"/>
            <a:ext cx="477683" cy="278079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 sz="120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f(4)</a:t>
            </a:r>
            <a:endParaRPr/>
          </a:p>
        </p:txBody>
      </p:sp>
      <p:sp>
        <p:nvSpPr>
          <p:cNvPr id="450" name="Google Shape;450;p24"/>
          <p:cNvSpPr txBox="1"/>
          <p:nvPr/>
        </p:nvSpPr>
        <p:spPr>
          <a:xfrm>
            <a:off x="5909814" y="1592346"/>
            <a:ext cx="477683" cy="278079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 sz="120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f(3)</a:t>
            </a:r>
            <a:endParaRPr/>
          </a:p>
        </p:txBody>
      </p:sp>
      <p:sp>
        <p:nvSpPr>
          <p:cNvPr id="451" name="Google Shape;451;p24"/>
          <p:cNvSpPr txBox="1"/>
          <p:nvPr/>
        </p:nvSpPr>
        <p:spPr>
          <a:xfrm>
            <a:off x="7718338" y="1592346"/>
            <a:ext cx="476607" cy="278079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 sz="120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f(2)</a:t>
            </a:r>
            <a:endParaRPr/>
          </a:p>
        </p:txBody>
      </p:sp>
      <p:sp>
        <p:nvSpPr>
          <p:cNvPr id="452" name="Google Shape;452;p24"/>
          <p:cNvSpPr txBox="1"/>
          <p:nvPr/>
        </p:nvSpPr>
        <p:spPr>
          <a:xfrm>
            <a:off x="5678503" y="3233471"/>
            <a:ext cx="476607" cy="278079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 sz="120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f(0)</a:t>
            </a:r>
            <a:endParaRPr/>
          </a:p>
        </p:txBody>
      </p:sp>
      <p:sp>
        <p:nvSpPr>
          <p:cNvPr id="453" name="Google Shape;453;p24"/>
          <p:cNvSpPr txBox="1"/>
          <p:nvPr/>
        </p:nvSpPr>
        <p:spPr>
          <a:xfrm>
            <a:off x="6289593" y="2357064"/>
            <a:ext cx="476607" cy="279219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 sz="120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f(1)</a:t>
            </a:r>
            <a:endParaRPr/>
          </a:p>
        </p:txBody>
      </p:sp>
      <p:sp>
        <p:nvSpPr>
          <p:cNvPr id="454" name="Google Shape;454;p24"/>
          <p:cNvSpPr txBox="1"/>
          <p:nvPr/>
        </p:nvSpPr>
        <p:spPr>
          <a:xfrm>
            <a:off x="7287993" y="2357064"/>
            <a:ext cx="476607" cy="279219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 sz="120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f(1)</a:t>
            </a:r>
            <a:endParaRPr/>
          </a:p>
        </p:txBody>
      </p:sp>
      <p:sp>
        <p:nvSpPr>
          <p:cNvPr id="455" name="Google Shape;455;p24"/>
          <p:cNvSpPr txBox="1"/>
          <p:nvPr/>
        </p:nvSpPr>
        <p:spPr>
          <a:xfrm>
            <a:off x="8286393" y="2357064"/>
            <a:ext cx="476607" cy="279219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 sz="120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f(0)</a:t>
            </a:r>
            <a:endParaRPr/>
          </a:p>
        </p:txBody>
      </p:sp>
      <p:sp>
        <p:nvSpPr>
          <p:cNvPr id="456" name="Google Shape;456;p24"/>
          <p:cNvSpPr txBox="1"/>
          <p:nvPr/>
        </p:nvSpPr>
        <p:spPr>
          <a:xfrm>
            <a:off x="4800600" y="3233471"/>
            <a:ext cx="476607" cy="278079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 sz="120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f(1)</a:t>
            </a:r>
            <a:endParaRPr/>
          </a:p>
        </p:txBody>
      </p:sp>
      <p:sp>
        <p:nvSpPr>
          <p:cNvPr id="457" name="Google Shape;457;p24"/>
          <p:cNvSpPr txBox="1"/>
          <p:nvPr/>
        </p:nvSpPr>
        <p:spPr>
          <a:xfrm>
            <a:off x="5291193" y="2357064"/>
            <a:ext cx="476607" cy="279219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BFBFB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rPr lang="en-US" sz="120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f(2)</a:t>
            </a:r>
            <a:endParaRPr/>
          </a:p>
        </p:txBody>
      </p:sp>
      <p:cxnSp>
        <p:nvCxnSpPr>
          <p:cNvPr id="458" name="Google Shape;458;p24"/>
          <p:cNvCxnSpPr>
            <a:stCxn id="449" idx="2"/>
            <a:endCxn id="450" idx="0"/>
          </p:cNvCxnSpPr>
          <p:nvPr/>
        </p:nvCxnSpPr>
        <p:spPr>
          <a:xfrm flipH="1">
            <a:off x="6148759" y="1268679"/>
            <a:ext cx="877800" cy="3237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59" name="Google Shape;459;p24"/>
          <p:cNvCxnSpPr>
            <a:stCxn id="449" idx="2"/>
            <a:endCxn id="451" idx="0"/>
          </p:cNvCxnSpPr>
          <p:nvPr/>
        </p:nvCxnSpPr>
        <p:spPr>
          <a:xfrm>
            <a:off x="7026559" y="1268679"/>
            <a:ext cx="930000" cy="3237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0" name="Google Shape;460;p24"/>
          <p:cNvCxnSpPr>
            <a:stCxn id="451" idx="2"/>
            <a:endCxn id="455" idx="0"/>
          </p:cNvCxnSpPr>
          <p:nvPr/>
        </p:nvCxnSpPr>
        <p:spPr>
          <a:xfrm>
            <a:off x="7956642" y="1870425"/>
            <a:ext cx="568200" cy="4866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1" name="Google Shape;461;p24"/>
          <p:cNvCxnSpPr>
            <a:stCxn id="451" idx="2"/>
            <a:endCxn id="454" idx="0"/>
          </p:cNvCxnSpPr>
          <p:nvPr/>
        </p:nvCxnSpPr>
        <p:spPr>
          <a:xfrm flipH="1">
            <a:off x="7526442" y="1870425"/>
            <a:ext cx="430200" cy="4866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2" name="Google Shape;462;p24"/>
          <p:cNvCxnSpPr>
            <a:stCxn id="450" idx="2"/>
            <a:endCxn id="453" idx="0"/>
          </p:cNvCxnSpPr>
          <p:nvPr/>
        </p:nvCxnSpPr>
        <p:spPr>
          <a:xfrm>
            <a:off x="6148656" y="1870425"/>
            <a:ext cx="379200" cy="4866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3" name="Google Shape;463;p24"/>
          <p:cNvCxnSpPr>
            <a:stCxn id="450" idx="2"/>
            <a:endCxn id="457" idx="0"/>
          </p:cNvCxnSpPr>
          <p:nvPr/>
        </p:nvCxnSpPr>
        <p:spPr>
          <a:xfrm flipH="1">
            <a:off x="5529456" y="1870425"/>
            <a:ext cx="619200" cy="4866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4" name="Google Shape;464;p24"/>
          <p:cNvCxnSpPr>
            <a:stCxn id="457" idx="2"/>
            <a:endCxn id="452" idx="0"/>
          </p:cNvCxnSpPr>
          <p:nvPr/>
        </p:nvCxnSpPr>
        <p:spPr>
          <a:xfrm>
            <a:off x="5529497" y="2636283"/>
            <a:ext cx="387300" cy="5973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65" name="Google Shape;465;p24"/>
          <p:cNvCxnSpPr>
            <a:stCxn id="457" idx="2"/>
            <a:endCxn id="456" idx="0"/>
          </p:cNvCxnSpPr>
          <p:nvPr/>
        </p:nvCxnSpPr>
        <p:spPr>
          <a:xfrm flipH="1">
            <a:off x="5038997" y="2636283"/>
            <a:ext cx="490500" cy="597300"/>
          </a:xfrm>
          <a:prstGeom prst="straightConnector1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66" name="Google Shape;466;p24"/>
          <p:cNvSpPr txBox="1"/>
          <p:nvPr>
            <p:ph idx="1" type="body"/>
          </p:nvPr>
        </p:nvSpPr>
        <p:spPr>
          <a:xfrm>
            <a:off x="728204" y="4147513"/>
            <a:ext cx="2850284" cy="339182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rPr lang="en-US">
                <a:solidFill>
                  <a:srgbClr val="000000"/>
                </a:solidFill>
              </a:rPr>
              <a:t>(</a:t>
            </a:r>
            <a:r>
              <a:rPr b="1" i="1" lang="en-US">
                <a:solidFill>
                  <a:srgbClr val="000000"/>
                </a:solidFill>
              </a:rPr>
              <a:t>exponential</a:t>
            </a:r>
            <a:r>
              <a:rPr b="1" lang="en-US">
                <a:solidFill>
                  <a:srgbClr val="000000"/>
                </a:solidFill>
              </a:rPr>
              <a:t> running time</a:t>
            </a:r>
            <a:r>
              <a:rPr lang="en-US">
                <a:solidFill>
                  <a:srgbClr val="000000"/>
                </a:solidFill>
              </a:rPr>
              <a:t>)</a:t>
            </a:r>
            <a:endParaRPr/>
          </a:p>
        </p:txBody>
      </p:sp>
      <p:sp>
        <p:nvSpPr>
          <p:cNvPr id="467" name="Google Shape;467;p24"/>
          <p:cNvSpPr/>
          <p:nvPr/>
        </p:nvSpPr>
        <p:spPr>
          <a:xfrm>
            <a:off x="6788150" y="2909888"/>
            <a:ext cx="1898650" cy="8382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sz="14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Massive redundancy: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example, </a:t>
            </a:r>
            <a:r>
              <a:rPr lang="en-US" sz="105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f(2)</a:t>
            </a:r>
            <a:endParaRPr sz="1400"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computed twice</a:t>
            </a:r>
            <a:endParaRPr/>
          </a:p>
        </p:txBody>
      </p:sp>
      <p:sp>
        <p:nvSpPr>
          <p:cNvPr id="468" name="Google Shape;468;p24"/>
          <p:cNvSpPr txBox="1"/>
          <p:nvPr/>
        </p:nvSpPr>
        <p:spPr>
          <a:xfrm>
            <a:off x="723722" y="3048000"/>
            <a:ext cx="3962400" cy="1099513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170"/>
              <a:buFont typeface="Noto Sans Symbols"/>
              <a:buNone/>
            </a:pPr>
            <a:r>
              <a:rPr lang="en-US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Running time</a:t>
            </a:r>
            <a:endParaRPr/>
          </a:p>
          <a:p>
            <a:pPr indent="-7938" lvl="0" marL="7938" marR="0" rtl="0" algn="l">
              <a:spcBef>
                <a:spcPts val="1000"/>
              </a:spcBef>
              <a:spcAft>
                <a:spcPts val="0"/>
              </a:spcAft>
              <a:buClr>
                <a:srgbClr val="006600"/>
              </a:buClr>
              <a:buSzPts val="1170"/>
              <a:buFont typeface="Noto Sans Symbols"/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computation of </a:t>
            </a:r>
            <a:r>
              <a:rPr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fibonacci(</a:t>
            </a:r>
            <a:r>
              <a:rPr i="1"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requires 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baseline="30000" i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steps (recursive calls)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7938" lvl="0" marL="7938" marR="0" rtl="0" algn="l">
              <a:spcBef>
                <a:spcPts val="1000"/>
              </a:spcBef>
              <a:spcAft>
                <a:spcPts val="0"/>
              </a:spcAft>
              <a:buClr>
                <a:srgbClr val="006600"/>
              </a:buClr>
              <a:buSzPts val="117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9" name="Google Shape;469;p24"/>
          <p:cNvSpPr/>
          <p:nvPr/>
        </p:nvSpPr>
        <p:spPr>
          <a:xfrm>
            <a:off x="723722" y="4882082"/>
            <a:ext cx="7315200" cy="944563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268288" lvl="0" marL="268288" marR="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620"/>
              <a:buFont typeface="Noto Sans Symbols"/>
              <a:buNone/>
            </a:pPr>
            <a:r>
              <a:rPr lang="en-US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Optimizing recursive solutions:</a:t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8288" lvl="0" marL="268288" marR="0" rtl="0" algn="l">
              <a:spcBef>
                <a:spcPts val="900"/>
              </a:spcBef>
              <a:spcAft>
                <a:spcPts val="0"/>
              </a:spcAft>
              <a:buClr>
                <a:srgbClr val="FF9900"/>
              </a:buClr>
              <a:buSzPts val="1620"/>
              <a:buFont typeface="Noto Sans Symbols"/>
              <a:buNone/>
            </a:pPr>
            <a:r>
              <a:rPr i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Memoization:</a:t>
            </a: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After computing  </a:t>
            </a:r>
            <a:r>
              <a:rPr i="1"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 </a:t>
            </a: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), store it, for re-use.</a:t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8288" lvl="0" marL="268288" marR="0" rtl="0" algn="l">
              <a:spcBef>
                <a:spcPts val="900"/>
              </a:spcBef>
              <a:spcAft>
                <a:spcPts val="0"/>
              </a:spcAft>
              <a:buClr>
                <a:srgbClr val="FF9900"/>
              </a:buClr>
              <a:buSzPts val="162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8288" lvl="0" marL="268288" marR="0" rtl="0" algn="l">
              <a:spcBef>
                <a:spcPts val="800"/>
              </a:spcBef>
              <a:spcAft>
                <a:spcPts val="0"/>
              </a:spcAft>
              <a:buClr>
                <a:srgbClr val="FF9900"/>
              </a:buClr>
              <a:buSzPts val="1440"/>
              <a:buFont typeface="Noto Sans Symbols"/>
              <a:buNone/>
            </a:pPr>
            <a:r>
              <a:rPr lang="en-US" sz="16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endParaRPr/>
          </a:p>
        </p:txBody>
      </p:sp>
      <p:sp>
        <p:nvSpPr>
          <p:cNvPr id="470" name="Google Shape;470;p24"/>
          <p:cNvSpPr/>
          <p:nvPr/>
        </p:nvSpPr>
        <p:spPr>
          <a:xfrm>
            <a:off x="401191" y="1219201"/>
            <a:ext cx="3962400" cy="1371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0" lIns="18000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Returns the n'th fibonacci number 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static int </a:t>
            </a:r>
            <a:r>
              <a:rPr b="1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fibonacci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(int n) {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if (n &lt;= 1) return n;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return </a:t>
            </a:r>
            <a:r>
              <a:rPr b="1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fibonacci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(n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–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1) + </a:t>
            </a:r>
            <a:r>
              <a:rPr b="1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fibonacci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(n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–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2);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1" name="Google Shape;471;p24"/>
          <p:cNvSpPr txBox="1"/>
          <p:nvPr/>
        </p:nvSpPr>
        <p:spPr>
          <a:xfrm>
            <a:off x="351370" y="841129"/>
            <a:ext cx="2050854" cy="340799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170"/>
              <a:buFont typeface="Noto Sans Symbols"/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Recursive solution</a:t>
            </a:r>
            <a:endParaRPr/>
          </a:p>
        </p:txBody>
      </p:sp>
      <p:pic>
        <p:nvPicPr>
          <p:cNvPr id="472" name="Google Shape;472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18798" y="4123555"/>
            <a:ext cx="735375" cy="772312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24"/>
          <p:cNvSpPr/>
          <p:nvPr/>
        </p:nvSpPr>
        <p:spPr>
          <a:xfrm>
            <a:off x="4789935" y="4056464"/>
            <a:ext cx="946445" cy="379309"/>
          </a:xfrm>
          <a:prstGeom prst="wedgeRoundRectCallout">
            <a:avLst>
              <a:gd fmla="val -76148" name="adj1"/>
              <a:gd fmla="val 37906" name="adj2"/>
              <a:gd fmla="val 16667" name="adj3"/>
            </a:avLst>
          </a:prstGeom>
          <a:solidFill>
            <a:srgbClr val="FFE9C4"/>
          </a:solidFill>
          <a:ln>
            <a:noFill/>
          </a:ln>
        </p:spPr>
        <p:txBody>
          <a:bodyPr anchorCtr="0" anchor="ctr" bIns="45700" lIns="0" spcFirstLastPara="1" rIns="0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unrealistic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5"/>
          <p:cNvSpPr txBox="1"/>
          <p:nvPr>
            <p:ph idx="1" type="body"/>
          </p:nvPr>
        </p:nvSpPr>
        <p:spPr>
          <a:xfrm>
            <a:off x="762000" y="1023937"/>
            <a:ext cx="5889625" cy="481012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88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u="sng"/>
              <a:t>Recursive functions</a:t>
            </a:r>
            <a:r>
              <a:rPr lang="en-US" sz="1400"/>
              <a:t> (examples)</a:t>
            </a:r>
            <a:endParaRPr/>
          </a:p>
          <a:p>
            <a:pPr indent="-285750" lvl="1" marL="681038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Factorial</a:t>
            </a:r>
            <a:endParaRPr/>
          </a:p>
          <a:p>
            <a:pPr indent="-285750" lvl="1" marL="681038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String processing</a:t>
            </a:r>
            <a:endParaRPr/>
          </a:p>
          <a:p>
            <a:pPr indent="-285750" lvl="1" marL="681038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Fibonacci</a:t>
            </a:r>
            <a:endParaRPr/>
          </a:p>
          <a:p>
            <a:pPr indent="-285750" lvl="1" marL="681038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Power</a:t>
            </a:r>
            <a:endParaRPr/>
          </a:p>
          <a:p>
            <a:pPr indent="0" lvl="0" marL="8890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u="sng"/>
              <a:t>Recursive procedures</a:t>
            </a:r>
            <a:r>
              <a:rPr lang="en-US" sz="1400"/>
              <a:t> (examples)</a:t>
            </a:r>
            <a:endParaRPr/>
          </a:p>
          <a:p>
            <a:pPr indent="-285750" lvl="1" marL="681038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Printing</a:t>
            </a:r>
            <a:endParaRPr/>
          </a:p>
          <a:p>
            <a:pPr indent="-285750" lvl="1" marL="681038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Fractals</a:t>
            </a:r>
            <a:endParaRPr/>
          </a:p>
          <a:p>
            <a:pPr indent="-285750" lvl="1" marL="681038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Permutations</a:t>
            </a:r>
            <a:endParaRPr/>
          </a:p>
        </p:txBody>
      </p:sp>
      <p:sp>
        <p:nvSpPr>
          <p:cNvPr id="479" name="Google Shape;479;p25"/>
          <p:cNvSpPr/>
          <p:nvPr/>
        </p:nvSpPr>
        <p:spPr>
          <a:xfrm>
            <a:off x="914400" y="2895600"/>
            <a:ext cx="465138" cy="37782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F7F7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480" name="Google Shape;480;p25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Lecture plan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6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-19045" l="-1157" r="0" t="-2379"/>
            </a:stretch>
          </a:blip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487" name="Google Shape;487;p26"/>
          <p:cNvSpPr/>
          <p:nvPr/>
        </p:nvSpPr>
        <p:spPr>
          <a:xfrm>
            <a:off x="413664" y="1940111"/>
            <a:ext cx="3638550" cy="149383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262800" lIns="180000" spcFirstLastPara="1" rIns="0" wrap="square" tIns="22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Returns </a:t>
            </a:r>
            <a:r>
              <a:rPr lang="en-US" sz="1300">
                <a:solidFill>
                  <a:srgbClr val="00664C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300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raised to the power of </a:t>
            </a:r>
            <a:r>
              <a:rPr lang="en-US" sz="1300">
                <a:solidFill>
                  <a:srgbClr val="00664C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static int power(int x, int n) {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if (n == 0) return 1;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return x * power(x,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–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1);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488" name="Google Shape;488;p26"/>
          <p:cNvSpPr/>
          <p:nvPr/>
        </p:nvSpPr>
        <p:spPr>
          <a:xfrm>
            <a:off x="394613" y="843148"/>
            <a:ext cx="4328943" cy="76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2800" lIns="180000" spcFirstLastPara="1" rIns="0" wrap="square" tIns="226800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power (</a:t>
            </a:r>
            <a:r>
              <a:rPr i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, 0) = 1</a:t>
            </a:r>
            <a:endParaRPr/>
          </a:p>
          <a:p>
            <a:pPr indent="-342900" lvl="0" marL="342900" marR="0" rtl="0" algn="l">
              <a:spcBef>
                <a:spcPts val="640"/>
              </a:spcBef>
              <a:spcAft>
                <a:spcPts val="0"/>
              </a:spcAft>
              <a:buClr>
                <a:srgbClr val="006600"/>
              </a:buClr>
              <a:buSzPts val="1600"/>
              <a:buFont typeface="Noto Sans Symbols"/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power (</a:t>
            </a:r>
            <a:r>
              <a:rPr i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, </a:t>
            </a:r>
            <a:r>
              <a:rPr i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</a:t>
            </a:r>
            <a:r>
              <a:rPr i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* power (</a:t>
            </a:r>
            <a:r>
              <a:rPr i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, </a:t>
            </a:r>
            <a:r>
              <a:rPr i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i="1"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–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1)   for </a:t>
            </a:r>
            <a:r>
              <a:rPr i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 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&gt; 0</a:t>
            </a:r>
            <a:endParaRPr/>
          </a:p>
        </p:txBody>
      </p:sp>
      <p:sp>
        <p:nvSpPr>
          <p:cNvPr id="489" name="Google Shape;489;p26"/>
          <p:cNvSpPr/>
          <p:nvPr/>
        </p:nvSpPr>
        <p:spPr>
          <a:xfrm>
            <a:off x="5334000" y="914400"/>
            <a:ext cx="1600200" cy="533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020"/>
              <a:buFont typeface="Noto Sans Symbols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power(3 , 4)</a:t>
            </a:r>
            <a:endParaRPr/>
          </a:p>
        </p:txBody>
      </p:sp>
      <p:grpSp>
        <p:nvGrpSpPr>
          <p:cNvPr id="490" name="Google Shape;490;p26"/>
          <p:cNvGrpSpPr/>
          <p:nvPr/>
        </p:nvGrpSpPr>
        <p:grpSpPr>
          <a:xfrm>
            <a:off x="5410200" y="1295400"/>
            <a:ext cx="2057400" cy="1143000"/>
            <a:chOff x="1200" y="672"/>
            <a:chExt cx="1296" cy="720"/>
          </a:xfrm>
        </p:grpSpPr>
        <p:sp>
          <p:nvSpPr>
            <p:cNvPr id="491" name="Google Shape;491;p26"/>
            <p:cNvSpPr/>
            <p:nvPr/>
          </p:nvSpPr>
          <p:spPr>
            <a:xfrm>
              <a:off x="1344" y="1056"/>
              <a:ext cx="1152" cy="336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6025" lIns="92075" spcFirstLastPara="1" rIns="92075" wrap="square" tIns="46025">
              <a:noAutofit/>
            </a:bodyPr>
            <a:lstStyle/>
            <a:p>
              <a:pPr indent="-342900" lvl="0" marL="342900" marR="0" rtl="0" algn="just">
                <a:spcBef>
                  <a:spcPts val="0"/>
                </a:spcBef>
                <a:spcAft>
                  <a:spcPts val="0"/>
                </a:spcAft>
                <a:buClr>
                  <a:srgbClr val="006600"/>
                </a:buClr>
                <a:buSzPts val="1020"/>
                <a:buFont typeface="Noto Sans Symbols"/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3 * power (3 , 3)</a:t>
              </a:r>
              <a:endParaRPr/>
            </a:p>
          </p:txBody>
        </p:sp>
        <p:grpSp>
          <p:nvGrpSpPr>
            <p:cNvPr id="492" name="Google Shape;492;p26"/>
            <p:cNvGrpSpPr/>
            <p:nvPr/>
          </p:nvGrpSpPr>
          <p:grpSpPr>
            <a:xfrm>
              <a:off x="1200" y="672"/>
              <a:ext cx="288" cy="384"/>
              <a:chOff x="1200" y="672"/>
              <a:chExt cx="288" cy="384"/>
            </a:xfrm>
          </p:grpSpPr>
          <p:cxnSp>
            <p:nvCxnSpPr>
              <p:cNvPr id="493" name="Google Shape;493;p26"/>
              <p:cNvCxnSpPr/>
              <p:nvPr/>
            </p:nvCxnSpPr>
            <p:spPr>
              <a:xfrm rot="10800000">
                <a:off x="1488" y="672"/>
                <a:ext cx="0" cy="38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80"/>
                </a:solidFill>
                <a:prstDash val="dot"/>
                <a:round/>
                <a:headEnd len="med" w="med" type="triangle"/>
                <a:tailEnd len="sm" w="sm" type="none"/>
              </a:ln>
            </p:spPr>
          </p:cxnSp>
          <p:sp>
            <p:nvSpPr>
              <p:cNvPr id="494" name="Google Shape;494;p26"/>
              <p:cNvSpPr/>
              <p:nvPr/>
            </p:nvSpPr>
            <p:spPr>
              <a:xfrm>
                <a:off x="1200" y="816"/>
                <a:ext cx="144" cy="144"/>
              </a:xfrm>
              <a:prstGeom prst="ellipse">
                <a:avLst/>
              </a:prstGeom>
              <a:solidFill>
                <a:srgbClr val="FFDEBD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Noto Sans Symbols"/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א</a:t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95" name="Google Shape;495;p26"/>
          <p:cNvGrpSpPr/>
          <p:nvPr/>
        </p:nvGrpSpPr>
        <p:grpSpPr>
          <a:xfrm>
            <a:off x="5943600" y="2286000"/>
            <a:ext cx="1809750" cy="1143000"/>
            <a:chOff x="1200" y="1296"/>
            <a:chExt cx="1140" cy="720"/>
          </a:xfrm>
        </p:grpSpPr>
        <p:sp>
          <p:nvSpPr>
            <p:cNvPr id="496" name="Google Shape;496;p26"/>
            <p:cNvSpPr/>
            <p:nvPr/>
          </p:nvSpPr>
          <p:spPr>
            <a:xfrm>
              <a:off x="1344" y="1680"/>
              <a:ext cx="996" cy="336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6025" lIns="92075" spcFirstLastPara="1" rIns="92075" wrap="square" tIns="46025">
              <a:noAutofit/>
            </a:bodyPr>
            <a:lstStyle/>
            <a:p>
              <a:pPr indent="-342900" lvl="0" marL="342900" marR="0" rtl="0" algn="just">
                <a:spcBef>
                  <a:spcPts val="0"/>
                </a:spcBef>
                <a:spcAft>
                  <a:spcPts val="0"/>
                </a:spcAft>
                <a:buClr>
                  <a:srgbClr val="006600"/>
                </a:buClr>
                <a:buSzPts val="1020"/>
                <a:buFont typeface="Noto Sans Symbols"/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3 * power(3, 2)</a:t>
              </a:r>
              <a:endParaRPr/>
            </a:p>
          </p:txBody>
        </p:sp>
        <p:cxnSp>
          <p:nvCxnSpPr>
            <p:cNvPr id="497" name="Google Shape;497;p26"/>
            <p:cNvCxnSpPr/>
            <p:nvPr/>
          </p:nvCxnSpPr>
          <p:spPr>
            <a:xfrm rot="10800000">
              <a:off x="1488" y="1296"/>
              <a:ext cx="0" cy="384"/>
            </a:xfrm>
            <a:prstGeom prst="straightConnector1">
              <a:avLst/>
            </a:prstGeom>
            <a:noFill/>
            <a:ln cap="flat" cmpd="sng" w="25400">
              <a:solidFill>
                <a:srgbClr val="000080"/>
              </a:solidFill>
              <a:prstDash val="dot"/>
              <a:round/>
              <a:headEnd len="med" w="med" type="triangle"/>
              <a:tailEnd len="sm" w="sm" type="none"/>
            </a:ln>
          </p:spPr>
        </p:cxnSp>
        <p:sp>
          <p:nvSpPr>
            <p:cNvPr id="498" name="Google Shape;498;p26"/>
            <p:cNvSpPr/>
            <p:nvPr/>
          </p:nvSpPr>
          <p:spPr>
            <a:xfrm>
              <a:off x="1200" y="1440"/>
              <a:ext cx="144" cy="144"/>
            </a:xfrm>
            <a:prstGeom prst="ellipse">
              <a:avLst/>
            </a:prstGeom>
            <a:solidFill>
              <a:srgbClr val="FFDEB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ב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9" name="Google Shape;499;p26"/>
          <p:cNvGrpSpPr/>
          <p:nvPr/>
        </p:nvGrpSpPr>
        <p:grpSpPr>
          <a:xfrm>
            <a:off x="6477000" y="3276600"/>
            <a:ext cx="1905000" cy="1143000"/>
            <a:chOff x="1200" y="1920"/>
            <a:chExt cx="1200" cy="720"/>
          </a:xfrm>
        </p:grpSpPr>
        <p:sp>
          <p:nvSpPr>
            <p:cNvPr id="500" name="Google Shape;500;p26"/>
            <p:cNvSpPr/>
            <p:nvPr/>
          </p:nvSpPr>
          <p:spPr>
            <a:xfrm>
              <a:off x="1344" y="2304"/>
              <a:ext cx="1056" cy="336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6025" lIns="92075" spcFirstLastPara="1" rIns="92075" wrap="square" tIns="46025">
              <a:noAutofit/>
            </a:bodyPr>
            <a:lstStyle/>
            <a:p>
              <a:pPr indent="-342900" lvl="0" marL="342900" marR="0" rtl="0" algn="just">
                <a:spcBef>
                  <a:spcPts val="0"/>
                </a:spcBef>
                <a:spcAft>
                  <a:spcPts val="0"/>
                </a:spcAft>
                <a:buClr>
                  <a:srgbClr val="006600"/>
                </a:buClr>
                <a:buSzPts val="1020"/>
                <a:buFont typeface="Noto Sans Symbols"/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3 * power(3 , 1)</a:t>
              </a:r>
              <a:endParaRPr/>
            </a:p>
          </p:txBody>
        </p:sp>
        <p:cxnSp>
          <p:nvCxnSpPr>
            <p:cNvPr id="501" name="Google Shape;501;p26"/>
            <p:cNvCxnSpPr/>
            <p:nvPr/>
          </p:nvCxnSpPr>
          <p:spPr>
            <a:xfrm rot="10800000">
              <a:off x="1488" y="1920"/>
              <a:ext cx="0" cy="384"/>
            </a:xfrm>
            <a:prstGeom prst="straightConnector1">
              <a:avLst/>
            </a:prstGeom>
            <a:noFill/>
            <a:ln cap="flat" cmpd="sng" w="25400">
              <a:solidFill>
                <a:srgbClr val="000080"/>
              </a:solidFill>
              <a:prstDash val="dot"/>
              <a:round/>
              <a:headEnd len="med" w="med" type="triangle"/>
              <a:tailEnd len="sm" w="sm" type="none"/>
            </a:ln>
          </p:spPr>
        </p:cxnSp>
        <p:sp>
          <p:nvSpPr>
            <p:cNvPr id="502" name="Google Shape;502;p26"/>
            <p:cNvSpPr/>
            <p:nvPr/>
          </p:nvSpPr>
          <p:spPr>
            <a:xfrm>
              <a:off x="1200" y="2064"/>
              <a:ext cx="144" cy="144"/>
            </a:xfrm>
            <a:prstGeom prst="ellipse">
              <a:avLst/>
            </a:prstGeom>
            <a:solidFill>
              <a:srgbClr val="FFDEB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ג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3" name="Google Shape;503;p26"/>
          <p:cNvGrpSpPr/>
          <p:nvPr/>
        </p:nvGrpSpPr>
        <p:grpSpPr>
          <a:xfrm>
            <a:off x="7219950" y="3276600"/>
            <a:ext cx="704850" cy="609600"/>
            <a:chOff x="1668" y="1920"/>
            <a:chExt cx="444" cy="384"/>
          </a:xfrm>
        </p:grpSpPr>
        <p:cxnSp>
          <p:nvCxnSpPr>
            <p:cNvPr id="504" name="Google Shape;504;p26"/>
            <p:cNvCxnSpPr/>
            <p:nvPr/>
          </p:nvCxnSpPr>
          <p:spPr>
            <a:xfrm rot="10800000">
              <a:off x="1824" y="1920"/>
              <a:ext cx="0" cy="384"/>
            </a:xfrm>
            <a:prstGeom prst="straightConnector1">
              <a:avLst/>
            </a:prstGeom>
            <a:noFill/>
            <a:ln cap="flat" cmpd="sng" w="25400">
              <a:solidFill>
                <a:srgbClr val="660033"/>
              </a:solidFill>
              <a:prstDash val="dot"/>
              <a:round/>
              <a:headEnd len="med" w="med" type="none"/>
              <a:tailEnd len="med" w="med" type="triangle"/>
            </a:ln>
          </p:spPr>
        </p:cxnSp>
        <p:sp>
          <p:nvSpPr>
            <p:cNvPr id="505" name="Google Shape;505;p26"/>
            <p:cNvSpPr/>
            <p:nvPr/>
          </p:nvSpPr>
          <p:spPr>
            <a:xfrm>
              <a:off x="1668" y="2064"/>
              <a:ext cx="241" cy="14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10800" lIns="92075" spcFirstLastPara="1" rIns="92075" wrap="square" tIns="108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oto Sans Symbols"/>
                <a:buNone/>
              </a:pPr>
              <a:r>
                <a:rPr lang="en-US" sz="1200">
                  <a:solidFill>
                    <a:schemeClr val="dk1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 </a:t>
              </a:r>
              <a:r>
                <a:rPr lang="en-US" sz="1400">
                  <a:solidFill>
                    <a:schemeClr val="dk1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9</a:t>
              </a:r>
              <a:endParaRPr/>
            </a:p>
          </p:txBody>
        </p:sp>
        <p:sp>
          <p:nvSpPr>
            <p:cNvPr id="506" name="Google Shape;506;p26"/>
            <p:cNvSpPr/>
            <p:nvPr/>
          </p:nvSpPr>
          <p:spPr>
            <a:xfrm>
              <a:off x="1968" y="2064"/>
              <a:ext cx="144" cy="144"/>
            </a:xfrm>
            <a:prstGeom prst="ellipse">
              <a:avLst/>
            </a:prstGeom>
            <a:solidFill>
              <a:srgbClr val="FFDEB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ו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7" name="Google Shape;507;p26"/>
          <p:cNvGrpSpPr/>
          <p:nvPr/>
        </p:nvGrpSpPr>
        <p:grpSpPr>
          <a:xfrm>
            <a:off x="6686550" y="2286000"/>
            <a:ext cx="781050" cy="609600"/>
            <a:chOff x="1668" y="1296"/>
            <a:chExt cx="492" cy="384"/>
          </a:xfrm>
        </p:grpSpPr>
        <p:cxnSp>
          <p:nvCxnSpPr>
            <p:cNvPr id="508" name="Google Shape;508;p26"/>
            <p:cNvCxnSpPr/>
            <p:nvPr/>
          </p:nvCxnSpPr>
          <p:spPr>
            <a:xfrm rot="10800000">
              <a:off x="1824" y="1296"/>
              <a:ext cx="0" cy="384"/>
            </a:xfrm>
            <a:prstGeom prst="straightConnector1">
              <a:avLst/>
            </a:prstGeom>
            <a:noFill/>
            <a:ln cap="flat" cmpd="sng" w="25400">
              <a:solidFill>
                <a:srgbClr val="660033"/>
              </a:solidFill>
              <a:prstDash val="dot"/>
              <a:round/>
              <a:headEnd len="med" w="med" type="none"/>
              <a:tailEnd len="med" w="med" type="triangle"/>
            </a:ln>
          </p:spPr>
        </p:cxnSp>
        <p:sp>
          <p:nvSpPr>
            <p:cNvPr id="509" name="Google Shape;509;p26"/>
            <p:cNvSpPr/>
            <p:nvPr/>
          </p:nvSpPr>
          <p:spPr>
            <a:xfrm>
              <a:off x="1668" y="1440"/>
              <a:ext cx="308" cy="14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10800" lIns="92075" spcFirstLastPara="1" rIns="92075" wrap="square" tIns="108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oto Sans Symbols"/>
                <a:buNone/>
              </a:pPr>
              <a:r>
                <a:rPr lang="en-US" sz="1200">
                  <a:solidFill>
                    <a:schemeClr val="dk1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 </a:t>
              </a:r>
              <a:r>
                <a:rPr lang="en-US" sz="1400">
                  <a:solidFill>
                    <a:schemeClr val="dk1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27</a:t>
              </a:r>
              <a:endParaRPr/>
            </a:p>
          </p:txBody>
        </p:sp>
        <p:sp>
          <p:nvSpPr>
            <p:cNvPr id="510" name="Google Shape;510;p26"/>
            <p:cNvSpPr/>
            <p:nvPr/>
          </p:nvSpPr>
          <p:spPr>
            <a:xfrm>
              <a:off x="2016" y="1440"/>
              <a:ext cx="144" cy="144"/>
            </a:xfrm>
            <a:prstGeom prst="ellipse">
              <a:avLst/>
            </a:prstGeom>
            <a:solidFill>
              <a:srgbClr val="FFDEB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ז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1" name="Google Shape;511;p26"/>
          <p:cNvGrpSpPr/>
          <p:nvPr/>
        </p:nvGrpSpPr>
        <p:grpSpPr>
          <a:xfrm>
            <a:off x="6096000" y="1295400"/>
            <a:ext cx="838200" cy="609600"/>
            <a:chOff x="1632" y="672"/>
            <a:chExt cx="528" cy="384"/>
          </a:xfrm>
        </p:grpSpPr>
        <p:cxnSp>
          <p:nvCxnSpPr>
            <p:cNvPr id="512" name="Google Shape;512;p26"/>
            <p:cNvCxnSpPr/>
            <p:nvPr/>
          </p:nvCxnSpPr>
          <p:spPr>
            <a:xfrm rot="10800000">
              <a:off x="1824" y="672"/>
              <a:ext cx="0" cy="384"/>
            </a:xfrm>
            <a:prstGeom prst="straightConnector1">
              <a:avLst/>
            </a:prstGeom>
            <a:noFill/>
            <a:ln cap="flat" cmpd="sng" w="25400">
              <a:solidFill>
                <a:srgbClr val="660033"/>
              </a:solidFill>
              <a:prstDash val="dot"/>
              <a:round/>
              <a:headEnd len="med" w="med" type="none"/>
              <a:tailEnd len="med" w="med" type="triangle"/>
            </a:ln>
          </p:spPr>
        </p:cxnSp>
        <p:sp>
          <p:nvSpPr>
            <p:cNvPr id="513" name="Google Shape;513;p26"/>
            <p:cNvSpPr/>
            <p:nvPr/>
          </p:nvSpPr>
          <p:spPr>
            <a:xfrm>
              <a:off x="1632" y="816"/>
              <a:ext cx="366" cy="14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10800" lIns="92075" spcFirstLastPara="1" rIns="92075" wrap="square" tIns="108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oto Sans Symbols"/>
                <a:buNone/>
              </a:pPr>
              <a:r>
                <a:rPr lang="en-US" sz="1200">
                  <a:solidFill>
                    <a:schemeClr val="dk1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  </a:t>
              </a:r>
              <a:r>
                <a:rPr lang="en-US" sz="1400">
                  <a:solidFill>
                    <a:schemeClr val="dk1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81</a:t>
              </a:r>
              <a:endParaRPr/>
            </a:p>
          </p:txBody>
        </p:sp>
        <p:sp>
          <p:nvSpPr>
            <p:cNvPr id="514" name="Google Shape;514;p26"/>
            <p:cNvSpPr/>
            <p:nvPr/>
          </p:nvSpPr>
          <p:spPr>
            <a:xfrm>
              <a:off x="2016" y="816"/>
              <a:ext cx="144" cy="144"/>
            </a:xfrm>
            <a:prstGeom prst="ellipse">
              <a:avLst/>
            </a:prstGeom>
            <a:solidFill>
              <a:srgbClr val="FFDEB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ח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5" name="Google Shape;515;p26"/>
          <p:cNvGrpSpPr/>
          <p:nvPr/>
        </p:nvGrpSpPr>
        <p:grpSpPr>
          <a:xfrm>
            <a:off x="7010400" y="4267200"/>
            <a:ext cx="1828800" cy="1143000"/>
            <a:chOff x="3840" y="2736"/>
            <a:chExt cx="1152" cy="720"/>
          </a:xfrm>
        </p:grpSpPr>
        <p:cxnSp>
          <p:nvCxnSpPr>
            <p:cNvPr id="516" name="Google Shape;516;p26"/>
            <p:cNvCxnSpPr/>
            <p:nvPr/>
          </p:nvCxnSpPr>
          <p:spPr>
            <a:xfrm rot="10800000">
              <a:off x="4128" y="2736"/>
              <a:ext cx="0" cy="384"/>
            </a:xfrm>
            <a:prstGeom prst="straightConnector1">
              <a:avLst/>
            </a:prstGeom>
            <a:noFill/>
            <a:ln cap="flat" cmpd="sng" w="25400">
              <a:solidFill>
                <a:srgbClr val="000080"/>
              </a:solidFill>
              <a:prstDash val="dot"/>
              <a:round/>
              <a:headEnd len="med" w="med" type="triangle"/>
              <a:tailEnd len="sm" w="sm" type="none"/>
            </a:ln>
          </p:spPr>
        </p:cxnSp>
        <p:sp>
          <p:nvSpPr>
            <p:cNvPr id="517" name="Google Shape;517;p26"/>
            <p:cNvSpPr/>
            <p:nvPr/>
          </p:nvSpPr>
          <p:spPr>
            <a:xfrm>
              <a:off x="3840" y="2880"/>
              <a:ext cx="144" cy="144"/>
            </a:xfrm>
            <a:prstGeom prst="ellipse">
              <a:avLst/>
            </a:prstGeom>
            <a:solidFill>
              <a:srgbClr val="FFDEB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ד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26"/>
            <p:cNvSpPr/>
            <p:nvPr/>
          </p:nvSpPr>
          <p:spPr>
            <a:xfrm>
              <a:off x="3984" y="3120"/>
              <a:ext cx="1008" cy="336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6025" lIns="57600" spcFirstLastPara="1" rIns="57600" wrap="square" tIns="46025">
              <a:noAutofit/>
            </a:bodyPr>
            <a:lstStyle/>
            <a:p>
              <a:pPr indent="-342900" lvl="0" marL="342900" marR="0" rtl="0" algn="just">
                <a:spcBef>
                  <a:spcPts val="0"/>
                </a:spcBef>
                <a:spcAft>
                  <a:spcPts val="0"/>
                </a:spcAft>
                <a:buClr>
                  <a:srgbClr val="006600"/>
                </a:buClr>
                <a:buSzPts val="1020"/>
                <a:buFont typeface="Noto Sans Symbols"/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3 * power(3 , 0)</a:t>
              </a:r>
              <a:endParaRPr/>
            </a:p>
          </p:txBody>
        </p:sp>
      </p:grpSp>
      <p:grpSp>
        <p:nvGrpSpPr>
          <p:cNvPr id="519" name="Google Shape;519;p26"/>
          <p:cNvGrpSpPr/>
          <p:nvPr/>
        </p:nvGrpSpPr>
        <p:grpSpPr>
          <a:xfrm>
            <a:off x="7753350" y="4267200"/>
            <a:ext cx="704850" cy="609600"/>
            <a:chOff x="1668" y="1920"/>
            <a:chExt cx="444" cy="384"/>
          </a:xfrm>
        </p:grpSpPr>
        <p:cxnSp>
          <p:nvCxnSpPr>
            <p:cNvPr id="520" name="Google Shape;520;p26"/>
            <p:cNvCxnSpPr/>
            <p:nvPr/>
          </p:nvCxnSpPr>
          <p:spPr>
            <a:xfrm rot="10800000">
              <a:off x="1824" y="1920"/>
              <a:ext cx="0" cy="384"/>
            </a:xfrm>
            <a:prstGeom prst="straightConnector1">
              <a:avLst/>
            </a:prstGeom>
            <a:noFill/>
            <a:ln cap="flat" cmpd="sng" w="25400">
              <a:solidFill>
                <a:srgbClr val="660033"/>
              </a:solidFill>
              <a:prstDash val="dot"/>
              <a:round/>
              <a:headEnd len="med" w="med" type="none"/>
              <a:tailEnd len="med" w="med" type="triangle"/>
            </a:ln>
          </p:spPr>
        </p:cxnSp>
        <p:sp>
          <p:nvSpPr>
            <p:cNvPr id="521" name="Google Shape;521;p26"/>
            <p:cNvSpPr/>
            <p:nvPr/>
          </p:nvSpPr>
          <p:spPr>
            <a:xfrm>
              <a:off x="1668" y="2064"/>
              <a:ext cx="241" cy="148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10800" lIns="92075" spcFirstLastPara="1" rIns="92075" wrap="square" tIns="108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oto Sans Symbols"/>
                <a:buNone/>
              </a:pPr>
              <a:r>
                <a:rPr lang="en-US" sz="1200">
                  <a:solidFill>
                    <a:schemeClr val="dk1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 </a:t>
              </a:r>
              <a:r>
                <a:rPr lang="en-US" sz="1400">
                  <a:solidFill>
                    <a:schemeClr val="dk1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3</a:t>
              </a:r>
              <a:endParaRPr/>
            </a:p>
          </p:txBody>
        </p:sp>
        <p:sp>
          <p:nvSpPr>
            <p:cNvPr id="522" name="Google Shape;522;p26"/>
            <p:cNvSpPr/>
            <p:nvPr/>
          </p:nvSpPr>
          <p:spPr>
            <a:xfrm>
              <a:off x="1968" y="2064"/>
              <a:ext cx="144" cy="144"/>
            </a:xfrm>
            <a:prstGeom prst="ellipse">
              <a:avLst/>
            </a:prstGeom>
            <a:solidFill>
              <a:srgbClr val="FFDEB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ה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3" name="Google Shape;523;p26"/>
          <p:cNvSpPr/>
          <p:nvPr/>
        </p:nvSpPr>
        <p:spPr>
          <a:xfrm>
            <a:off x="419100" y="3733800"/>
            <a:ext cx="57150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268288" lvl="0" marL="268288" marR="0" rtl="0" algn="l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530"/>
              <a:buFont typeface="Noto Sans Symbols"/>
              <a:buNone/>
            </a:pPr>
            <a:r>
              <a:rPr lang="en-US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Running time</a:t>
            </a:r>
            <a:endParaRPr/>
          </a:p>
          <a:p>
            <a:pPr indent="0" lvl="0" marL="0" marR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computation of </a:t>
            </a:r>
            <a:r>
              <a:rPr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power(x,n)</a:t>
            </a:r>
            <a:b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requires </a:t>
            </a:r>
            <a:r>
              <a:rPr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steps (recursive calls)</a:t>
            </a:r>
            <a:endParaRPr/>
          </a:p>
          <a:p>
            <a:pPr indent="0" lvl="0" marL="0" marR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b="1" i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linear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running time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indent="0" lvl="0" marL="0" marR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24" name="Google Shape;524;p26"/>
          <p:cNvSpPr/>
          <p:nvPr/>
        </p:nvSpPr>
        <p:spPr>
          <a:xfrm>
            <a:off x="381000" y="5486400"/>
            <a:ext cx="571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268288" lvl="0" marL="268288" marR="0" rtl="0" algn="l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700"/>
              <a:buFont typeface="Noto Sans Symbols"/>
              <a:buNone/>
            </a:pPr>
            <a:r>
              <a:rPr lang="en-US" sz="20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Can we do better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?</a:t>
            </a:r>
            <a:endParaRPr/>
          </a:p>
          <a:p>
            <a:pPr indent="0" lvl="0" marL="0" marR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0" name="Google Shape;530;p27"/>
          <p:cNvGrpSpPr/>
          <p:nvPr/>
        </p:nvGrpSpPr>
        <p:grpSpPr>
          <a:xfrm>
            <a:off x="4572000" y="990600"/>
            <a:ext cx="4419600" cy="4495800"/>
            <a:chOff x="2640" y="624"/>
            <a:chExt cx="2784" cy="2832"/>
          </a:xfrm>
        </p:grpSpPr>
        <p:sp>
          <p:nvSpPr>
            <p:cNvPr id="531" name="Google Shape;531;p27"/>
            <p:cNvSpPr/>
            <p:nvPr/>
          </p:nvSpPr>
          <p:spPr>
            <a:xfrm>
              <a:off x="2640" y="624"/>
              <a:ext cx="1008" cy="336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6025" lIns="92075" spcFirstLastPara="1" rIns="92075" wrap="square" tIns="46025">
              <a:noAutofit/>
            </a:bodyPr>
            <a:lstStyle/>
            <a:p>
              <a:pPr indent="-342900" lvl="0" marL="342900" marR="0" rtl="0" algn="just">
                <a:spcBef>
                  <a:spcPts val="0"/>
                </a:spcBef>
                <a:spcAft>
                  <a:spcPts val="0"/>
                </a:spcAft>
                <a:buClr>
                  <a:srgbClr val="006600"/>
                </a:buClr>
                <a:buSzPts val="1020"/>
                <a:buFont typeface="Noto Sans Symbols"/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power1(3 , 5)</a:t>
              </a:r>
              <a:endParaRPr/>
            </a:p>
          </p:txBody>
        </p:sp>
        <p:grpSp>
          <p:nvGrpSpPr>
            <p:cNvPr id="532" name="Google Shape;532;p27"/>
            <p:cNvGrpSpPr/>
            <p:nvPr/>
          </p:nvGrpSpPr>
          <p:grpSpPr>
            <a:xfrm>
              <a:off x="2640" y="864"/>
              <a:ext cx="1488" cy="720"/>
              <a:chOff x="1152" y="1200"/>
              <a:chExt cx="1488" cy="720"/>
            </a:xfrm>
          </p:grpSpPr>
          <p:sp>
            <p:nvSpPr>
              <p:cNvPr id="533" name="Google Shape;533;p27"/>
              <p:cNvSpPr/>
              <p:nvPr/>
            </p:nvSpPr>
            <p:spPr>
              <a:xfrm>
                <a:off x="1152" y="1584"/>
                <a:ext cx="1488" cy="336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6025" lIns="92075" spcFirstLastPara="1" rIns="92075" wrap="square" tIns="46025">
                <a:noAutofit/>
              </a:bodyPr>
              <a:lstStyle/>
              <a:p>
                <a:pPr indent="-342900" lvl="0" marL="342900" marR="0" rtl="0" algn="just">
                  <a:spcBef>
                    <a:spcPts val="0"/>
                  </a:spcBef>
                  <a:spcAft>
                    <a:spcPts val="0"/>
                  </a:spcAft>
                  <a:buClr>
                    <a:srgbClr val="006600"/>
                  </a:buClr>
                  <a:buSzPts val="1020"/>
                  <a:buFont typeface="Noto Sans Symbols"/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return 3 * power1(3 , 4)  </a:t>
                </a:r>
                <a:endParaRPr/>
              </a:p>
            </p:txBody>
          </p:sp>
          <p:grpSp>
            <p:nvGrpSpPr>
              <p:cNvPr id="534" name="Google Shape;534;p27"/>
              <p:cNvGrpSpPr/>
              <p:nvPr/>
            </p:nvGrpSpPr>
            <p:grpSpPr>
              <a:xfrm>
                <a:off x="1344" y="1200"/>
                <a:ext cx="192" cy="384"/>
                <a:chOff x="1536" y="672"/>
                <a:chExt cx="192" cy="384"/>
              </a:xfrm>
            </p:grpSpPr>
            <p:cxnSp>
              <p:nvCxnSpPr>
                <p:cNvPr id="535" name="Google Shape;535;p27"/>
                <p:cNvCxnSpPr/>
                <p:nvPr/>
              </p:nvCxnSpPr>
              <p:spPr>
                <a:xfrm rot="10800000">
                  <a:off x="1728" y="672"/>
                  <a:ext cx="0" cy="384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000080"/>
                  </a:solidFill>
                  <a:prstDash val="dot"/>
                  <a:round/>
                  <a:headEnd len="med" w="med" type="triangle"/>
                  <a:tailEnd len="sm" w="sm" type="none"/>
                </a:ln>
              </p:spPr>
            </p:cxnSp>
            <p:sp>
              <p:nvSpPr>
                <p:cNvPr id="536" name="Google Shape;536;p27"/>
                <p:cNvSpPr/>
                <p:nvPr/>
              </p:nvSpPr>
              <p:spPr>
                <a:xfrm>
                  <a:off x="1536" y="816"/>
                  <a:ext cx="144" cy="144"/>
                </a:xfrm>
                <a:prstGeom prst="ellipse">
                  <a:avLst/>
                </a:prstGeom>
                <a:solidFill>
                  <a:srgbClr val="FFDEBD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Noto Sans Symbols"/>
                    <a:buNone/>
                  </a:pPr>
                  <a:r>
                    <a:rPr lang="en-US" sz="1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א</a:t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37" name="Google Shape;537;p27"/>
            <p:cNvGrpSpPr/>
            <p:nvPr/>
          </p:nvGrpSpPr>
          <p:grpSpPr>
            <a:xfrm>
              <a:off x="3168" y="1488"/>
              <a:ext cx="1920" cy="720"/>
              <a:chOff x="1344" y="1824"/>
              <a:chExt cx="1920" cy="720"/>
            </a:xfrm>
          </p:grpSpPr>
          <p:sp>
            <p:nvSpPr>
              <p:cNvPr id="538" name="Google Shape;538;p27"/>
              <p:cNvSpPr/>
              <p:nvPr/>
            </p:nvSpPr>
            <p:spPr>
              <a:xfrm>
                <a:off x="1488" y="2208"/>
                <a:ext cx="1776" cy="336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6025" lIns="92075" spcFirstLastPara="1" rIns="92075" wrap="square" tIns="46025">
                <a:noAutofit/>
              </a:bodyPr>
              <a:lstStyle/>
              <a:p>
                <a:pPr indent="-342900" lvl="0" marL="342900" marR="0" rtl="0" algn="just">
                  <a:spcBef>
                    <a:spcPts val="0"/>
                  </a:spcBef>
                  <a:spcAft>
                    <a:spcPts val="0"/>
                  </a:spcAft>
                  <a:buClr>
                    <a:srgbClr val="006600"/>
                  </a:buClr>
                  <a:buSzPts val="1020"/>
                  <a:buFont typeface="Noto Sans Symbols"/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t = power1(3 , 2), return t * t</a:t>
                </a:r>
                <a:r>
                  <a:rPr lang="en-US" sz="1200">
                    <a:solidFill>
                      <a:schemeClr val="dk1"/>
                    </a:solidFill>
                    <a:latin typeface="Droid Sans Mono"/>
                    <a:ea typeface="Droid Sans Mono"/>
                    <a:cs typeface="Droid Sans Mono"/>
                    <a:sym typeface="Droid Sans Mono"/>
                  </a:rPr>
                  <a:t>  </a:t>
                </a:r>
                <a:endParaRPr/>
              </a:p>
            </p:txBody>
          </p:sp>
          <p:cxnSp>
            <p:nvCxnSpPr>
              <p:cNvPr id="539" name="Google Shape;539;p27"/>
              <p:cNvCxnSpPr/>
              <p:nvPr/>
            </p:nvCxnSpPr>
            <p:spPr>
              <a:xfrm rot="10800000">
                <a:off x="1632" y="1824"/>
                <a:ext cx="0" cy="38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80"/>
                </a:solidFill>
                <a:prstDash val="dot"/>
                <a:round/>
                <a:headEnd len="med" w="med" type="triangle"/>
                <a:tailEnd len="sm" w="sm" type="none"/>
              </a:ln>
            </p:spPr>
          </p:cxnSp>
          <p:sp>
            <p:nvSpPr>
              <p:cNvPr id="540" name="Google Shape;540;p27"/>
              <p:cNvSpPr/>
              <p:nvPr/>
            </p:nvSpPr>
            <p:spPr>
              <a:xfrm>
                <a:off x="1344" y="1968"/>
                <a:ext cx="144" cy="144"/>
              </a:xfrm>
              <a:prstGeom prst="ellipse">
                <a:avLst/>
              </a:prstGeom>
              <a:solidFill>
                <a:srgbClr val="FFDEBD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Noto Sans Symbols"/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ב</a:t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41" name="Google Shape;541;p27"/>
            <p:cNvSpPr/>
            <p:nvPr/>
          </p:nvSpPr>
          <p:spPr>
            <a:xfrm>
              <a:off x="3648" y="2496"/>
              <a:ext cx="1776" cy="336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6025" lIns="92075" spcFirstLastPara="1" rIns="92075" wrap="square" tIns="46025">
              <a:noAutofit/>
            </a:bodyPr>
            <a:lstStyle/>
            <a:p>
              <a:pPr indent="-342900" lvl="0" marL="342900" marR="0" rtl="0" algn="just">
                <a:spcBef>
                  <a:spcPts val="0"/>
                </a:spcBef>
                <a:spcAft>
                  <a:spcPts val="0"/>
                </a:spcAft>
                <a:buClr>
                  <a:srgbClr val="006600"/>
                </a:buClr>
                <a:buSzPts val="1020"/>
                <a:buFont typeface="Noto Sans Symbols"/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t = power1(3 , 1), return t * t</a:t>
              </a:r>
              <a:r>
                <a:rPr lang="en-US" sz="1200">
                  <a:solidFill>
                    <a:schemeClr val="dk1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  </a:t>
              </a:r>
              <a:endParaRPr/>
            </a:p>
          </p:txBody>
        </p:sp>
        <p:cxnSp>
          <p:nvCxnSpPr>
            <p:cNvPr id="542" name="Google Shape;542;p27"/>
            <p:cNvCxnSpPr/>
            <p:nvPr/>
          </p:nvCxnSpPr>
          <p:spPr>
            <a:xfrm rot="10800000">
              <a:off x="3792" y="2112"/>
              <a:ext cx="0" cy="384"/>
            </a:xfrm>
            <a:prstGeom prst="straightConnector1">
              <a:avLst/>
            </a:prstGeom>
            <a:noFill/>
            <a:ln cap="flat" cmpd="sng" w="25400">
              <a:solidFill>
                <a:srgbClr val="000080"/>
              </a:solidFill>
              <a:prstDash val="dot"/>
              <a:round/>
              <a:headEnd len="med" w="med" type="triangle"/>
              <a:tailEnd len="sm" w="sm" type="none"/>
            </a:ln>
          </p:spPr>
        </p:cxnSp>
        <p:sp>
          <p:nvSpPr>
            <p:cNvPr id="543" name="Google Shape;543;p27"/>
            <p:cNvSpPr/>
            <p:nvPr/>
          </p:nvSpPr>
          <p:spPr>
            <a:xfrm>
              <a:off x="3504" y="2256"/>
              <a:ext cx="144" cy="144"/>
            </a:xfrm>
            <a:prstGeom prst="ellipse">
              <a:avLst/>
            </a:prstGeom>
            <a:solidFill>
              <a:srgbClr val="FFDEB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ג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4" name="Google Shape;544;p27"/>
            <p:cNvGrpSpPr/>
            <p:nvPr/>
          </p:nvGrpSpPr>
          <p:grpSpPr>
            <a:xfrm>
              <a:off x="3972" y="2112"/>
              <a:ext cx="444" cy="384"/>
              <a:chOff x="1668" y="1920"/>
              <a:chExt cx="444" cy="384"/>
            </a:xfrm>
          </p:grpSpPr>
          <p:cxnSp>
            <p:nvCxnSpPr>
              <p:cNvPr id="545" name="Google Shape;545;p27"/>
              <p:cNvCxnSpPr/>
              <p:nvPr/>
            </p:nvCxnSpPr>
            <p:spPr>
              <a:xfrm rot="10800000">
                <a:off x="1824" y="1920"/>
                <a:ext cx="0" cy="38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660033"/>
                </a:solidFill>
                <a:prstDash val="dot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546" name="Google Shape;546;p27"/>
              <p:cNvSpPr/>
              <p:nvPr/>
            </p:nvSpPr>
            <p:spPr>
              <a:xfrm>
                <a:off x="1668" y="2064"/>
                <a:ext cx="241" cy="14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10800" lIns="92075" spcFirstLastPara="1" rIns="92075" wrap="square" tIns="108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Noto Sans Symbols"/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Droid Sans Mono"/>
                    <a:ea typeface="Droid Sans Mono"/>
                    <a:cs typeface="Droid Sans Mono"/>
                    <a:sym typeface="Droid Sans Mono"/>
                  </a:rPr>
                  <a:t> </a:t>
                </a:r>
                <a:r>
                  <a:rPr lang="en-US" sz="1400">
                    <a:solidFill>
                      <a:schemeClr val="dk1"/>
                    </a:solidFill>
                    <a:latin typeface="Droid Sans Mono"/>
                    <a:ea typeface="Droid Sans Mono"/>
                    <a:cs typeface="Droid Sans Mono"/>
                    <a:sym typeface="Droid Sans Mono"/>
                  </a:rPr>
                  <a:t>9</a:t>
                </a:r>
                <a:endParaRPr/>
              </a:p>
            </p:txBody>
          </p:sp>
          <p:sp>
            <p:nvSpPr>
              <p:cNvPr id="547" name="Google Shape;547;p27"/>
              <p:cNvSpPr/>
              <p:nvPr/>
            </p:nvSpPr>
            <p:spPr>
              <a:xfrm>
                <a:off x="1968" y="2064"/>
                <a:ext cx="144" cy="144"/>
              </a:xfrm>
              <a:prstGeom prst="ellipse">
                <a:avLst/>
              </a:prstGeom>
              <a:solidFill>
                <a:srgbClr val="FFDEBD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Noto Sans Symbols"/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ו</a:t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8" name="Google Shape;548;p27"/>
            <p:cNvGrpSpPr/>
            <p:nvPr/>
          </p:nvGrpSpPr>
          <p:grpSpPr>
            <a:xfrm>
              <a:off x="3636" y="1488"/>
              <a:ext cx="492" cy="384"/>
              <a:chOff x="1668" y="1296"/>
              <a:chExt cx="492" cy="384"/>
            </a:xfrm>
          </p:grpSpPr>
          <p:cxnSp>
            <p:nvCxnSpPr>
              <p:cNvPr id="549" name="Google Shape;549;p27"/>
              <p:cNvCxnSpPr/>
              <p:nvPr/>
            </p:nvCxnSpPr>
            <p:spPr>
              <a:xfrm rot="10800000">
                <a:off x="1824" y="1296"/>
                <a:ext cx="0" cy="38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660033"/>
                </a:solidFill>
                <a:prstDash val="dot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550" name="Google Shape;550;p27"/>
              <p:cNvSpPr/>
              <p:nvPr/>
            </p:nvSpPr>
            <p:spPr>
              <a:xfrm>
                <a:off x="1668" y="1440"/>
                <a:ext cx="308" cy="14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10800" lIns="92075" spcFirstLastPara="1" rIns="92075" wrap="square" tIns="108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Noto Sans Symbols"/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Droid Sans Mono"/>
                    <a:ea typeface="Droid Sans Mono"/>
                    <a:cs typeface="Droid Sans Mono"/>
                    <a:sym typeface="Droid Sans Mono"/>
                  </a:rPr>
                  <a:t> </a:t>
                </a:r>
                <a:r>
                  <a:rPr lang="en-US" sz="1400">
                    <a:solidFill>
                      <a:schemeClr val="dk1"/>
                    </a:solidFill>
                    <a:latin typeface="Droid Sans Mono"/>
                    <a:ea typeface="Droid Sans Mono"/>
                    <a:cs typeface="Droid Sans Mono"/>
                    <a:sym typeface="Droid Sans Mono"/>
                  </a:rPr>
                  <a:t>81</a:t>
                </a:r>
                <a:endParaRPr/>
              </a:p>
            </p:txBody>
          </p:sp>
          <p:sp>
            <p:nvSpPr>
              <p:cNvPr id="551" name="Google Shape;551;p27"/>
              <p:cNvSpPr/>
              <p:nvPr/>
            </p:nvSpPr>
            <p:spPr>
              <a:xfrm>
                <a:off x="2016" y="1440"/>
                <a:ext cx="144" cy="144"/>
              </a:xfrm>
              <a:prstGeom prst="ellipse">
                <a:avLst/>
              </a:prstGeom>
              <a:solidFill>
                <a:srgbClr val="FFDEBD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Noto Sans Symbols"/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ז</a:t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2" name="Google Shape;552;p27"/>
            <p:cNvGrpSpPr/>
            <p:nvPr/>
          </p:nvGrpSpPr>
          <p:grpSpPr>
            <a:xfrm>
              <a:off x="3072" y="864"/>
              <a:ext cx="624" cy="384"/>
              <a:chOff x="1584" y="1200"/>
              <a:chExt cx="624" cy="384"/>
            </a:xfrm>
          </p:grpSpPr>
          <p:cxnSp>
            <p:nvCxnSpPr>
              <p:cNvPr id="553" name="Google Shape;553;p27"/>
              <p:cNvCxnSpPr/>
              <p:nvPr/>
            </p:nvCxnSpPr>
            <p:spPr>
              <a:xfrm rot="10800000">
                <a:off x="1872" y="1200"/>
                <a:ext cx="0" cy="38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660033"/>
                </a:solidFill>
                <a:prstDash val="dot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554" name="Google Shape;554;p27"/>
              <p:cNvSpPr/>
              <p:nvPr/>
            </p:nvSpPr>
            <p:spPr>
              <a:xfrm>
                <a:off x="1584" y="1344"/>
                <a:ext cx="433" cy="14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10800" lIns="92075" spcFirstLastPara="1" rIns="92075" wrap="square" tIns="108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Noto Sans Symbols"/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Droid Sans Mono"/>
                    <a:ea typeface="Droid Sans Mono"/>
                    <a:cs typeface="Droid Sans Mono"/>
                    <a:sym typeface="Droid Sans Mono"/>
                  </a:rPr>
                  <a:t>  </a:t>
                </a:r>
                <a:r>
                  <a:rPr lang="en-US" sz="1400">
                    <a:solidFill>
                      <a:schemeClr val="dk1"/>
                    </a:solidFill>
                    <a:latin typeface="Droid Sans Mono"/>
                    <a:ea typeface="Droid Sans Mono"/>
                    <a:cs typeface="Droid Sans Mono"/>
                    <a:sym typeface="Droid Sans Mono"/>
                  </a:rPr>
                  <a:t>243</a:t>
                </a:r>
                <a:endParaRPr/>
              </a:p>
            </p:txBody>
          </p:sp>
          <p:sp>
            <p:nvSpPr>
              <p:cNvPr id="555" name="Google Shape;555;p27"/>
              <p:cNvSpPr/>
              <p:nvPr/>
            </p:nvSpPr>
            <p:spPr>
              <a:xfrm>
                <a:off x="2064" y="1344"/>
                <a:ext cx="144" cy="144"/>
              </a:xfrm>
              <a:prstGeom prst="ellipse">
                <a:avLst/>
              </a:prstGeom>
              <a:solidFill>
                <a:srgbClr val="FFDEBD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Noto Sans Symbols"/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ח</a:t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56" name="Google Shape;556;p27"/>
            <p:cNvCxnSpPr/>
            <p:nvPr/>
          </p:nvCxnSpPr>
          <p:spPr>
            <a:xfrm rot="10800000">
              <a:off x="4128" y="2736"/>
              <a:ext cx="0" cy="384"/>
            </a:xfrm>
            <a:prstGeom prst="straightConnector1">
              <a:avLst/>
            </a:prstGeom>
            <a:noFill/>
            <a:ln cap="flat" cmpd="sng" w="25400">
              <a:solidFill>
                <a:srgbClr val="000080"/>
              </a:solidFill>
              <a:prstDash val="dot"/>
              <a:round/>
              <a:headEnd len="med" w="med" type="triangle"/>
              <a:tailEnd len="sm" w="sm" type="none"/>
            </a:ln>
          </p:spPr>
        </p:cxnSp>
        <p:sp>
          <p:nvSpPr>
            <p:cNvPr id="557" name="Google Shape;557;p27"/>
            <p:cNvSpPr/>
            <p:nvPr/>
          </p:nvSpPr>
          <p:spPr>
            <a:xfrm>
              <a:off x="3840" y="2880"/>
              <a:ext cx="144" cy="144"/>
            </a:xfrm>
            <a:prstGeom prst="ellipse">
              <a:avLst/>
            </a:prstGeom>
            <a:solidFill>
              <a:srgbClr val="FFDEB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ד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27"/>
            <p:cNvSpPr/>
            <p:nvPr/>
          </p:nvSpPr>
          <p:spPr>
            <a:xfrm>
              <a:off x="3984" y="3120"/>
              <a:ext cx="1440" cy="336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6025" lIns="57600" spcFirstLastPara="1" rIns="57600" wrap="square" tIns="46025">
              <a:noAutofit/>
            </a:bodyPr>
            <a:lstStyle/>
            <a:p>
              <a:pPr indent="-342900" lvl="0" marL="342900" marR="0" rtl="0" algn="just">
                <a:spcBef>
                  <a:spcPts val="0"/>
                </a:spcBef>
                <a:spcAft>
                  <a:spcPts val="0"/>
                </a:spcAft>
                <a:buClr>
                  <a:srgbClr val="006600"/>
                </a:buClr>
                <a:buSzPts val="1020"/>
                <a:buFont typeface="Noto Sans Symbols"/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return 3 * power1(3 , 0)</a:t>
              </a:r>
              <a:endParaRPr/>
            </a:p>
          </p:txBody>
        </p:sp>
        <p:grpSp>
          <p:nvGrpSpPr>
            <p:cNvPr id="559" name="Google Shape;559;p27"/>
            <p:cNvGrpSpPr/>
            <p:nvPr/>
          </p:nvGrpSpPr>
          <p:grpSpPr>
            <a:xfrm>
              <a:off x="4308" y="2736"/>
              <a:ext cx="444" cy="384"/>
              <a:chOff x="1668" y="1920"/>
              <a:chExt cx="444" cy="384"/>
            </a:xfrm>
          </p:grpSpPr>
          <p:cxnSp>
            <p:nvCxnSpPr>
              <p:cNvPr id="560" name="Google Shape;560;p27"/>
              <p:cNvCxnSpPr/>
              <p:nvPr/>
            </p:nvCxnSpPr>
            <p:spPr>
              <a:xfrm rot="10800000">
                <a:off x="1824" y="1920"/>
                <a:ext cx="0" cy="38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660033"/>
                </a:solidFill>
                <a:prstDash val="dot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561" name="Google Shape;561;p27"/>
              <p:cNvSpPr/>
              <p:nvPr/>
            </p:nvSpPr>
            <p:spPr>
              <a:xfrm>
                <a:off x="1668" y="2064"/>
                <a:ext cx="241" cy="14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10800" lIns="92075" spcFirstLastPara="1" rIns="92075" wrap="square" tIns="108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Noto Sans Symbols"/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Droid Sans Mono"/>
                    <a:ea typeface="Droid Sans Mono"/>
                    <a:cs typeface="Droid Sans Mono"/>
                    <a:sym typeface="Droid Sans Mono"/>
                  </a:rPr>
                  <a:t> </a:t>
                </a:r>
                <a:r>
                  <a:rPr lang="en-US" sz="1400">
                    <a:solidFill>
                      <a:schemeClr val="dk1"/>
                    </a:solidFill>
                    <a:latin typeface="Droid Sans Mono"/>
                    <a:ea typeface="Droid Sans Mono"/>
                    <a:cs typeface="Droid Sans Mono"/>
                    <a:sym typeface="Droid Sans Mono"/>
                  </a:rPr>
                  <a:t>3</a:t>
                </a:r>
                <a:endParaRPr/>
              </a:p>
            </p:txBody>
          </p:sp>
          <p:sp>
            <p:nvSpPr>
              <p:cNvPr id="562" name="Google Shape;562;p27"/>
              <p:cNvSpPr/>
              <p:nvPr/>
            </p:nvSpPr>
            <p:spPr>
              <a:xfrm>
                <a:off x="1968" y="2064"/>
                <a:ext cx="144" cy="144"/>
              </a:xfrm>
              <a:prstGeom prst="ellipse">
                <a:avLst/>
              </a:prstGeom>
              <a:solidFill>
                <a:srgbClr val="FFDEBD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Noto Sans Symbols"/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ה</a:t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63" name="Google Shape;563;p27"/>
          <p:cNvSpPr/>
          <p:nvPr/>
        </p:nvSpPr>
        <p:spPr>
          <a:xfrm>
            <a:off x="266700" y="814388"/>
            <a:ext cx="3733800" cy="215741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262800" lIns="251975" spcFirstLastPara="1" rIns="0" wrap="square" tIns="10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D907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Returns </a:t>
            </a:r>
            <a:r>
              <a:rPr lang="en-US" sz="1300">
                <a:solidFill>
                  <a:srgbClr val="4D907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300">
                <a:solidFill>
                  <a:srgbClr val="4D907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raised to the power of </a:t>
            </a:r>
            <a:r>
              <a:rPr lang="en-US" sz="1300">
                <a:solidFill>
                  <a:srgbClr val="4D907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static int power1(int x, int n) {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if (n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0) return 1;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if ((n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%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2)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0) {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int t = power1(x,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n/2);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return t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t;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return x * power1(x,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–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1);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pic>
        <p:nvPicPr>
          <p:cNvPr descr="Idea Bulb PNG Transparent Images Free Download | Vector Files | Pngtree" id="564" name="Google Shape;564;p27"/>
          <p:cNvPicPr preferRelativeResize="0"/>
          <p:nvPr/>
        </p:nvPicPr>
        <p:blipFill rotWithShape="1">
          <a:blip r:embed="rId3">
            <a:alphaModFix/>
          </a:blip>
          <a:srcRect b="16033" l="11667" r="11667" t="17300"/>
          <a:stretch/>
        </p:blipFill>
        <p:spPr>
          <a:xfrm>
            <a:off x="2971801" y="110987"/>
            <a:ext cx="533399" cy="463825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27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21427" l="-1157" r="0" t="0"/>
            </a:stretch>
          </a:blip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566" name="Google Shape;566;p27"/>
          <p:cNvSpPr/>
          <p:nvPr/>
        </p:nvSpPr>
        <p:spPr>
          <a:xfrm>
            <a:off x="266700" y="3200400"/>
            <a:ext cx="5257800" cy="2963596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268288" lvl="0" marL="268288" marR="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40"/>
              <a:buFont typeface="Noto Sans Symbols"/>
              <a:buNone/>
            </a:pPr>
            <a:r>
              <a:rPr lang="en-US" sz="16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Running-time</a:t>
            </a:r>
            <a:endParaRPr sz="1600">
              <a:solidFill>
                <a:srgbClr val="0000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8288" lvl="0" marL="268288" marR="0" rtl="0" algn="l">
              <a:spcBef>
                <a:spcPts val="800"/>
              </a:spcBef>
              <a:spcAft>
                <a:spcPts val="0"/>
              </a:spcAft>
              <a:buClr>
                <a:srgbClr val="FF9900"/>
              </a:buClr>
              <a:buSzPts val="1440"/>
              <a:buFont typeface="Noto Sans Symbols"/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each step we either call 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power1(x,</a:t>
            </a:r>
            <a:r>
              <a:rPr lang="en-US"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2)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b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or we call 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power1(x,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–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1)</a:t>
            </a:r>
            <a:endParaRPr/>
          </a:p>
          <a:p>
            <a:pPr indent="-268288" lvl="0" marL="268288" marR="0" rtl="0" algn="l">
              <a:spcBef>
                <a:spcPts val="800"/>
              </a:spcBef>
              <a:spcAft>
                <a:spcPts val="0"/>
              </a:spcAft>
              <a:buClr>
                <a:srgbClr val="FF9900"/>
              </a:buClr>
              <a:buSzPts val="1440"/>
              <a:buFont typeface="Noto Sans Symbols"/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many times can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i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 divided by 2?  log</a:t>
            </a:r>
            <a:r>
              <a:rPr baseline="-25000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i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times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2" name="Google Shape;572;p28"/>
          <p:cNvGrpSpPr/>
          <p:nvPr/>
        </p:nvGrpSpPr>
        <p:grpSpPr>
          <a:xfrm>
            <a:off x="4572000" y="990600"/>
            <a:ext cx="4419600" cy="4495800"/>
            <a:chOff x="2640" y="624"/>
            <a:chExt cx="2784" cy="2832"/>
          </a:xfrm>
        </p:grpSpPr>
        <p:sp>
          <p:nvSpPr>
            <p:cNvPr id="573" name="Google Shape;573;p28"/>
            <p:cNvSpPr/>
            <p:nvPr/>
          </p:nvSpPr>
          <p:spPr>
            <a:xfrm>
              <a:off x="2640" y="624"/>
              <a:ext cx="1008" cy="336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6025" lIns="92075" spcFirstLastPara="1" rIns="92075" wrap="square" tIns="46025">
              <a:noAutofit/>
            </a:bodyPr>
            <a:lstStyle/>
            <a:p>
              <a:pPr indent="-342900" lvl="0" marL="342900" marR="0" rtl="0" algn="just">
                <a:spcBef>
                  <a:spcPts val="0"/>
                </a:spcBef>
                <a:spcAft>
                  <a:spcPts val="0"/>
                </a:spcAft>
                <a:buClr>
                  <a:srgbClr val="006600"/>
                </a:buClr>
                <a:buSzPts val="1020"/>
                <a:buFont typeface="Noto Sans Symbols"/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power1(3 , 5)</a:t>
              </a:r>
              <a:endParaRPr/>
            </a:p>
          </p:txBody>
        </p:sp>
        <p:grpSp>
          <p:nvGrpSpPr>
            <p:cNvPr id="574" name="Google Shape;574;p28"/>
            <p:cNvGrpSpPr/>
            <p:nvPr/>
          </p:nvGrpSpPr>
          <p:grpSpPr>
            <a:xfrm>
              <a:off x="2640" y="864"/>
              <a:ext cx="1488" cy="720"/>
              <a:chOff x="1152" y="1200"/>
              <a:chExt cx="1488" cy="720"/>
            </a:xfrm>
          </p:grpSpPr>
          <p:sp>
            <p:nvSpPr>
              <p:cNvPr id="575" name="Google Shape;575;p28"/>
              <p:cNvSpPr/>
              <p:nvPr/>
            </p:nvSpPr>
            <p:spPr>
              <a:xfrm>
                <a:off x="1152" y="1584"/>
                <a:ext cx="1488" cy="336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6025" lIns="92075" spcFirstLastPara="1" rIns="92075" wrap="square" tIns="46025">
                <a:noAutofit/>
              </a:bodyPr>
              <a:lstStyle/>
              <a:p>
                <a:pPr indent="-342900" lvl="0" marL="342900" marR="0" rtl="0" algn="just">
                  <a:spcBef>
                    <a:spcPts val="0"/>
                  </a:spcBef>
                  <a:spcAft>
                    <a:spcPts val="0"/>
                  </a:spcAft>
                  <a:buClr>
                    <a:srgbClr val="006600"/>
                  </a:buClr>
                  <a:buSzPts val="1020"/>
                  <a:buFont typeface="Noto Sans Symbols"/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return 3 * power1(3 , 4)  </a:t>
                </a:r>
                <a:endParaRPr/>
              </a:p>
            </p:txBody>
          </p:sp>
          <p:grpSp>
            <p:nvGrpSpPr>
              <p:cNvPr id="576" name="Google Shape;576;p28"/>
              <p:cNvGrpSpPr/>
              <p:nvPr/>
            </p:nvGrpSpPr>
            <p:grpSpPr>
              <a:xfrm>
                <a:off x="1344" y="1200"/>
                <a:ext cx="192" cy="384"/>
                <a:chOff x="1536" y="672"/>
                <a:chExt cx="192" cy="384"/>
              </a:xfrm>
            </p:grpSpPr>
            <p:cxnSp>
              <p:nvCxnSpPr>
                <p:cNvPr id="577" name="Google Shape;577;p28"/>
                <p:cNvCxnSpPr/>
                <p:nvPr/>
              </p:nvCxnSpPr>
              <p:spPr>
                <a:xfrm rot="10800000">
                  <a:off x="1728" y="672"/>
                  <a:ext cx="0" cy="384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000080"/>
                  </a:solidFill>
                  <a:prstDash val="dot"/>
                  <a:round/>
                  <a:headEnd len="med" w="med" type="triangle"/>
                  <a:tailEnd len="sm" w="sm" type="none"/>
                </a:ln>
              </p:spPr>
            </p:cxnSp>
            <p:sp>
              <p:nvSpPr>
                <p:cNvPr id="578" name="Google Shape;578;p28"/>
                <p:cNvSpPr/>
                <p:nvPr/>
              </p:nvSpPr>
              <p:spPr>
                <a:xfrm>
                  <a:off x="1536" y="816"/>
                  <a:ext cx="144" cy="144"/>
                </a:xfrm>
                <a:prstGeom prst="ellipse">
                  <a:avLst/>
                </a:prstGeom>
                <a:solidFill>
                  <a:srgbClr val="FFDEBD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Noto Sans Symbols"/>
                    <a:buNone/>
                  </a:pPr>
                  <a:r>
                    <a:rPr lang="en-US" sz="1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א</a:t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579" name="Google Shape;579;p28"/>
            <p:cNvGrpSpPr/>
            <p:nvPr/>
          </p:nvGrpSpPr>
          <p:grpSpPr>
            <a:xfrm>
              <a:off x="3168" y="1488"/>
              <a:ext cx="1920" cy="720"/>
              <a:chOff x="1344" y="1824"/>
              <a:chExt cx="1920" cy="720"/>
            </a:xfrm>
          </p:grpSpPr>
          <p:sp>
            <p:nvSpPr>
              <p:cNvPr id="580" name="Google Shape;580;p28"/>
              <p:cNvSpPr/>
              <p:nvPr/>
            </p:nvSpPr>
            <p:spPr>
              <a:xfrm>
                <a:off x="1488" y="2208"/>
                <a:ext cx="1776" cy="336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6025" lIns="92075" spcFirstLastPara="1" rIns="92075" wrap="square" tIns="46025">
                <a:noAutofit/>
              </a:bodyPr>
              <a:lstStyle/>
              <a:p>
                <a:pPr indent="-342900" lvl="0" marL="342900" marR="0" rtl="0" algn="just">
                  <a:spcBef>
                    <a:spcPts val="0"/>
                  </a:spcBef>
                  <a:spcAft>
                    <a:spcPts val="0"/>
                  </a:spcAft>
                  <a:buClr>
                    <a:srgbClr val="006600"/>
                  </a:buClr>
                  <a:buSzPts val="1020"/>
                  <a:buFont typeface="Noto Sans Symbols"/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t = power1(3 , 2), return t * t</a:t>
                </a:r>
                <a:r>
                  <a:rPr lang="en-US" sz="1200">
                    <a:solidFill>
                      <a:schemeClr val="dk1"/>
                    </a:solidFill>
                    <a:latin typeface="Droid Sans Mono"/>
                    <a:ea typeface="Droid Sans Mono"/>
                    <a:cs typeface="Droid Sans Mono"/>
                    <a:sym typeface="Droid Sans Mono"/>
                  </a:rPr>
                  <a:t>  </a:t>
                </a:r>
                <a:endParaRPr/>
              </a:p>
            </p:txBody>
          </p:sp>
          <p:cxnSp>
            <p:nvCxnSpPr>
              <p:cNvPr id="581" name="Google Shape;581;p28"/>
              <p:cNvCxnSpPr/>
              <p:nvPr/>
            </p:nvCxnSpPr>
            <p:spPr>
              <a:xfrm rot="10800000">
                <a:off x="1632" y="1824"/>
                <a:ext cx="0" cy="38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80"/>
                </a:solidFill>
                <a:prstDash val="dot"/>
                <a:round/>
                <a:headEnd len="med" w="med" type="triangle"/>
                <a:tailEnd len="sm" w="sm" type="none"/>
              </a:ln>
            </p:spPr>
          </p:cxnSp>
          <p:sp>
            <p:nvSpPr>
              <p:cNvPr id="582" name="Google Shape;582;p28"/>
              <p:cNvSpPr/>
              <p:nvPr/>
            </p:nvSpPr>
            <p:spPr>
              <a:xfrm>
                <a:off x="1344" y="1968"/>
                <a:ext cx="144" cy="144"/>
              </a:xfrm>
              <a:prstGeom prst="ellipse">
                <a:avLst/>
              </a:prstGeom>
              <a:solidFill>
                <a:srgbClr val="FFDEBD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Noto Sans Symbols"/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ב</a:t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83" name="Google Shape;583;p28"/>
            <p:cNvSpPr/>
            <p:nvPr/>
          </p:nvSpPr>
          <p:spPr>
            <a:xfrm>
              <a:off x="3648" y="2496"/>
              <a:ext cx="1776" cy="336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6025" lIns="92075" spcFirstLastPara="1" rIns="92075" wrap="square" tIns="46025">
              <a:noAutofit/>
            </a:bodyPr>
            <a:lstStyle/>
            <a:p>
              <a:pPr indent="-342900" lvl="0" marL="342900" marR="0" rtl="0" algn="just">
                <a:spcBef>
                  <a:spcPts val="0"/>
                </a:spcBef>
                <a:spcAft>
                  <a:spcPts val="0"/>
                </a:spcAft>
                <a:buClr>
                  <a:srgbClr val="006600"/>
                </a:buClr>
                <a:buSzPts val="1020"/>
                <a:buFont typeface="Noto Sans Symbols"/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t = power1(3 , 1), return t * t</a:t>
              </a:r>
              <a:r>
                <a:rPr lang="en-US" sz="1200">
                  <a:solidFill>
                    <a:schemeClr val="dk1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  </a:t>
              </a:r>
              <a:endParaRPr/>
            </a:p>
          </p:txBody>
        </p:sp>
        <p:cxnSp>
          <p:nvCxnSpPr>
            <p:cNvPr id="584" name="Google Shape;584;p28"/>
            <p:cNvCxnSpPr/>
            <p:nvPr/>
          </p:nvCxnSpPr>
          <p:spPr>
            <a:xfrm rot="10800000">
              <a:off x="3792" y="2112"/>
              <a:ext cx="0" cy="384"/>
            </a:xfrm>
            <a:prstGeom prst="straightConnector1">
              <a:avLst/>
            </a:prstGeom>
            <a:noFill/>
            <a:ln cap="flat" cmpd="sng" w="25400">
              <a:solidFill>
                <a:srgbClr val="000080"/>
              </a:solidFill>
              <a:prstDash val="dot"/>
              <a:round/>
              <a:headEnd len="med" w="med" type="triangle"/>
              <a:tailEnd len="sm" w="sm" type="none"/>
            </a:ln>
          </p:spPr>
        </p:cxnSp>
        <p:sp>
          <p:nvSpPr>
            <p:cNvPr id="585" name="Google Shape;585;p28"/>
            <p:cNvSpPr/>
            <p:nvPr/>
          </p:nvSpPr>
          <p:spPr>
            <a:xfrm>
              <a:off x="3504" y="2256"/>
              <a:ext cx="144" cy="144"/>
            </a:xfrm>
            <a:prstGeom prst="ellipse">
              <a:avLst/>
            </a:prstGeom>
            <a:solidFill>
              <a:srgbClr val="FFDEB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ג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86" name="Google Shape;586;p28"/>
            <p:cNvGrpSpPr/>
            <p:nvPr/>
          </p:nvGrpSpPr>
          <p:grpSpPr>
            <a:xfrm>
              <a:off x="3972" y="2112"/>
              <a:ext cx="444" cy="384"/>
              <a:chOff x="1668" y="1920"/>
              <a:chExt cx="444" cy="384"/>
            </a:xfrm>
          </p:grpSpPr>
          <p:cxnSp>
            <p:nvCxnSpPr>
              <p:cNvPr id="587" name="Google Shape;587;p28"/>
              <p:cNvCxnSpPr/>
              <p:nvPr/>
            </p:nvCxnSpPr>
            <p:spPr>
              <a:xfrm rot="10800000">
                <a:off x="1824" y="1920"/>
                <a:ext cx="0" cy="38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660033"/>
                </a:solidFill>
                <a:prstDash val="dot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588" name="Google Shape;588;p28"/>
              <p:cNvSpPr/>
              <p:nvPr/>
            </p:nvSpPr>
            <p:spPr>
              <a:xfrm>
                <a:off x="1668" y="2064"/>
                <a:ext cx="241" cy="14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10800" lIns="92075" spcFirstLastPara="1" rIns="92075" wrap="square" tIns="108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Noto Sans Symbols"/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Droid Sans Mono"/>
                    <a:ea typeface="Droid Sans Mono"/>
                    <a:cs typeface="Droid Sans Mono"/>
                    <a:sym typeface="Droid Sans Mono"/>
                  </a:rPr>
                  <a:t> </a:t>
                </a:r>
                <a:r>
                  <a:rPr lang="en-US" sz="1400">
                    <a:solidFill>
                      <a:schemeClr val="dk1"/>
                    </a:solidFill>
                    <a:latin typeface="Droid Sans Mono"/>
                    <a:ea typeface="Droid Sans Mono"/>
                    <a:cs typeface="Droid Sans Mono"/>
                    <a:sym typeface="Droid Sans Mono"/>
                  </a:rPr>
                  <a:t>9</a:t>
                </a:r>
                <a:endParaRPr/>
              </a:p>
            </p:txBody>
          </p:sp>
          <p:sp>
            <p:nvSpPr>
              <p:cNvPr id="589" name="Google Shape;589;p28"/>
              <p:cNvSpPr/>
              <p:nvPr/>
            </p:nvSpPr>
            <p:spPr>
              <a:xfrm>
                <a:off x="1968" y="2064"/>
                <a:ext cx="144" cy="144"/>
              </a:xfrm>
              <a:prstGeom prst="ellipse">
                <a:avLst/>
              </a:prstGeom>
              <a:solidFill>
                <a:srgbClr val="FFDEBD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Noto Sans Symbols"/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ו</a:t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0" name="Google Shape;590;p28"/>
            <p:cNvGrpSpPr/>
            <p:nvPr/>
          </p:nvGrpSpPr>
          <p:grpSpPr>
            <a:xfrm>
              <a:off x="3636" y="1488"/>
              <a:ext cx="492" cy="384"/>
              <a:chOff x="1668" y="1296"/>
              <a:chExt cx="492" cy="384"/>
            </a:xfrm>
          </p:grpSpPr>
          <p:cxnSp>
            <p:nvCxnSpPr>
              <p:cNvPr id="591" name="Google Shape;591;p28"/>
              <p:cNvCxnSpPr/>
              <p:nvPr/>
            </p:nvCxnSpPr>
            <p:spPr>
              <a:xfrm rot="10800000">
                <a:off x="1824" y="1296"/>
                <a:ext cx="0" cy="38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660033"/>
                </a:solidFill>
                <a:prstDash val="dot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592" name="Google Shape;592;p28"/>
              <p:cNvSpPr/>
              <p:nvPr/>
            </p:nvSpPr>
            <p:spPr>
              <a:xfrm>
                <a:off x="1668" y="1440"/>
                <a:ext cx="308" cy="14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10800" lIns="92075" spcFirstLastPara="1" rIns="92075" wrap="square" tIns="108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Noto Sans Symbols"/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Droid Sans Mono"/>
                    <a:ea typeface="Droid Sans Mono"/>
                    <a:cs typeface="Droid Sans Mono"/>
                    <a:sym typeface="Droid Sans Mono"/>
                  </a:rPr>
                  <a:t> </a:t>
                </a:r>
                <a:r>
                  <a:rPr lang="en-US" sz="1400">
                    <a:solidFill>
                      <a:schemeClr val="dk1"/>
                    </a:solidFill>
                    <a:latin typeface="Droid Sans Mono"/>
                    <a:ea typeface="Droid Sans Mono"/>
                    <a:cs typeface="Droid Sans Mono"/>
                    <a:sym typeface="Droid Sans Mono"/>
                  </a:rPr>
                  <a:t>81</a:t>
                </a:r>
                <a:endParaRPr/>
              </a:p>
            </p:txBody>
          </p:sp>
          <p:sp>
            <p:nvSpPr>
              <p:cNvPr id="593" name="Google Shape;593;p28"/>
              <p:cNvSpPr/>
              <p:nvPr/>
            </p:nvSpPr>
            <p:spPr>
              <a:xfrm>
                <a:off x="2016" y="1440"/>
                <a:ext cx="144" cy="144"/>
              </a:xfrm>
              <a:prstGeom prst="ellipse">
                <a:avLst/>
              </a:prstGeom>
              <a:solidFill>
                <a:srgbClr val="FFDEBD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Noto Sans Symbols"/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ז</a:t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4" name="Google Shape;594;p28"/>
            <p:cNvGrpSpPr/>
            <p:nvPr/>
          </p:nvGrpSpPr>
          <p:grpSpPr>
            <a:xfrm>
              <a:off x="3072" y="864"/>
              <a:ext cx="624" cy="384"/>
              <a:chOff x="1584" y="1200"/>
              <a:chExt cx="624" cy="384"/>
            </a:xfrm>
          </p:grpSpPr>
          <p:cxnSp>
            <p:nvCxnSpPr>
              <p:cNvPr id="595" name="Google Shape;595;p28"/>
              <p:cNvCxnSpPr/>
              <p:nvPr/>
            </p:nvCxnSpPr>
            <p:spPr>
              <a:xfrm rot="10800000">
                <a:off x="1872" y="1200"/>
                <a:ext cx="0" cy="38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660033"/>
                </a:solidFill>
                <a:prstDash val="dot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596" name="Google Shape;596;p28"/>
              <p:cNvSpPr/>
              <p:nvPr/>
            </p:nvSpPr>
            <p:spPr>
              <a:xfrm>
                <a:off x="1584" y="1344"/>
                <a:ext cx="433" cy="14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10800" lIns="92075" spcFirstLastPara="1" rIns="92075" wrap="square" tIns="108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Noto Sans Symbols"/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Droid Sans Mono"/>
                    <a:ea typeface="Droid Sans Mono"/>
                    <a:cs typeface="Droid Sans Mono"/>
                    <a:sym typeface="Droid Sans Mono"/>
                  </a:rPr>
                  <a:t>  </a:t>
                </a:r>
                <a:r>
                  <a:rPr lang="en-US" sz="1400">
                    <a:solidFill>
                      <a:schemeClr val="dk1"/>
                    </a:solidFill>
                    <a:latin typeface="Droid Sans Mono"/>
                    <a:ea typeface="Droid Sans Mono"/>
                    <a:cs typeface="Droid Sans Mono"/>
                    <a:sym typeface="Droid Sans Mono"/>
                  </a:rPr>
                  <a:t>243</a:t>
                </a:r>
                <a:endParaRPr/>
              </a:p>
            </p:txBody>
          </p:sp>
          <p:sp>
            <p:nvSpPr>
              <p:cNvPr id="597" name="Google Shape;597;p28"/>
              <p:cNvSpPr/>
              <p:nvPr/>
            </p:nvSpPr>
            <p:spPr>
              <a:xfrm>
                <a:off x="2064" y="1344"/>
                <a:ext cx="144" cy="144"/>
              </a:xfrm>
              <a:prstGeom prst="ellipse">
                <a:avLst/>
              </a:prstGeom>
              <a:solidFill>
                <a:srgbClr val="FFDEBD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Noto Sans Symbols"/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ח</a:t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598" name="Google Shape;598;p28"/>
            <p:cNvCxnSpPr/>
            <p:nvPr/>
          </p:nvCxnSpPr>
          <p:spPr>
            <a:xfrm rot="10800000">
              <a:off x="4128" y="2736"/>
              <a:ext cx="0" cy="384"/>
            </a:xfrm>
            <a:prstGeom prst="straightConnector1">
              <a:avLst/>
            </a:prstGeom>
            <a:noFill/>
            <a:ln cap="flat" cmpd="sng" w="25400">
              <a:solidFill>
                <a:srgbClr val="000080"/>
              </a:solidFill>
              <a:prstDash val="dot"/>
              <a:round/>
              <a:headEnd len="med" w="med" type="triangle"/>
              <a:tailEnd len="sm" w="sm" type="none"/>
            </a:ln>
          </p:spPr>
        </p:cxnSp>
        <p:sp>
          <p:nvSpPr>
            <p:cNvPr id="599" name="Google Shape;599;p28"/>
            <p:cNvSpPr/>
            <p:nvPr/>
          </p:nvSpPr>
          <p:spPr>
            <a:xfrm>
              <a:off x="3840" y="2880"/>
              <a:ext cx="144" cy="144"/>
            </a:xfrm>
            <a:prstGeom prst="ellipse">
              <a:avLst/>
            </a:prstGeom>
            <a:solidFill>
              <a:srgbClr val="FFDEB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ד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28"/>
            <p:cNvSpPr/>
            <p:nvPr/>
          </p:nvSpPr>
          <p:spPr>
            <a:xfrm>
              <a:off x="3984" y="3120"/>
              <a:ext cx="1440" cy="336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6025" lIns="57600" spcFirstLastPara="1" rIns="57600" wrap="square" tIns="46025">
              <a:noAutofit/>
            </a:bodyPr>
            <a:lstStyle/>
            <a:p>
              <a:pPr indent="-342900" lvl="0" marL="342900" marR="0" rtl="0" algn="just">
                <a:spcBef>
                  <a:spcPts val="0"/>
                </a:spcBef>
                <a:spcAft>
                  <a:spcPts val="0"/>
                </a:spcAft>
                <a:buClr>
                  <a:srgbClr val="006600"/>
                </a:buClr>
                <a:buSzPts val="1020"/>
                <a:buFont typeface="Noto Sans Symbols"/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return 3 * power1(3 , 0)</a:t>
              </a:r>
              <a:endParaRPr/>
            </a:p>
          </p:txBody>
        </p:sp>
        <p:grpSp>
          <p:nvGrpSpPr>
            <p:cNvPr id="601" name="Google Shape;601;p28"/>
            <p:cNvGrpSpPr/>
            <p:nvPr/>
          </p:nvGrpSpPr>
          <p:grpSpPr>
            <a:xfrm>
              <a:off x="4308" y="2736"/>
              <a:ext cx="444" cy="384"/>
              <a:chOff x="1668" y="1920"/>
              <a:chExt cx="444" cy="384"/>
            </a:xfrm>
          </p:grpSpPr>
          <p:cxnSp>
            <p:nvCxnSpPr>
              <p:cNvPr id="602" name="Google Shape;602;p28"/>
              <p:cNvCxnSpPr/>
              <p:nvPr/>
            </p:nvCxnSpPr>
            <p:spPr>
              <a:xfrm rot="10800000">
                <a:off x="1824" y="1920"/>
                <a:ext cx="0" cy="38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660033"/>
                </a:solidFill>
                <a:prstDash val="dot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603" name="Google Shape;603;p28"/>
              <p:cNvSpPr/>
              <p:nvPr/>
            </p:nvSpPr>
            <p:spPr>
              <a:xfrm>
                <a:off x="1668" y="2064"/>
                <a:ext cx="241" cy="148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10800" lIns="92075" spcFirstLastPara="1" rIns="92075" wrap="square" tIns="108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Noto Sans Symbols"/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Droid Sans Mono"/>
                    <a:ea typeface="Droid Sans Mono"/>
                    <a:cs typeface="Droid Sans Mono"/>
                    <a:sym typeface="Droid Sans Mono"/>
                  </a:rPr>
                  <a:t> </a:t>
                </a:r>
                <a:r>
                  <a:rPr lang="en-US" sz="1400">
                    <a:solidFill>
                      <a:schemeClr val="dk1"/>
                    </a:solidFill>
                    <a:latin typeface="Droid Sans Mono"/>
                    <a:ea typeface="Droid Sans Mono"/>
                    <a:cs typeface="Droid Sans Mono"/>
                    <a:sym typeface="Droid Sans Mono"/>
                  </a:rPr>
                  <a:t>3</a:t>
                </a:r>
                <a:endParaRPr/>
              </a:p>
            </p:txBody>
          </p:sp>
          <p:sp>
            <p:nvSpPr>
              <p:cNvPr id="604" name="Google Shape;604;p28"/>
              <p:cNvSpPr/>
              <p:nvPr/>
            </p:nvSpPr>
            <p:spPr>
              <a:xfrm>
                <a:off x="1968" y="2064"/>
                <a:ext cx="144" cy="144"/>
              </a:xfrm>
              <a:prstGeom prst="ellipse">
                <a:avLst/>
              </a:prstGeom>
              <a:solidFill>
                <a:srgbClr val="FFDEBD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Noto Sans Symbols"/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ה</a:t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05" name="Google Shape;605;p28"/>
          <p:cNvSpPr/>
          <p:nvPr/>
        </p:nvSpPr>
        <p:spPr>
          <a:xfrm>
            <a:off x="266700" y="3200400"/>
            <a:ext cx="5257800" cy="2963596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268288" lvl="0" marL="268288" marR="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40"/>
              <a:buFont typeface="Noto Sans Symbols"/>
              <a:buNone/>
            </a:pPr>
            <a:r>
              <a:rPr lang="en-US" sz="16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Running-time</a:t>
            </a:r>
            <a:endParaRPr sz="1600">
              <a:solidFill>
                <a:srgbClr val="000099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68288" lvl="0" marL="268288" marR="0" rtl="0" algn="l">
              <a:spcBef>
                <a:spcPts val="800"/>
              </a:spcBef>
              <a:spcAft>
                <a:spcPts val="0"/>
              </a:spcAft>
              <a:buClr>
                <a:srgbClr val="FF9900"/>
              </a:buClr>
              <a:buSzPts val="1440"/>
              <a:buFont typeface="Noto Sans Symbols"/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each step we either call 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power1(x,</a:t>
            </a:r>
            <a:r>
              <a:rPr lang="en-US" sz="800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2)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b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               or we call 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power1(x,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–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1)</a:t>
            </a:r>
            <a:endParaRPr/>
          </a:p>
          <a:p>
            <a:pPr indent="-268288" lvl="0" marL="268288" marR="0" rtl="0" algn="l">
              <a:spcBef>
                <a:spcPts val="800"/>
              </a:spcBef>
              <a:spcAft>
                <a:spcPts val="0"/>
              </a:spcAft>
              <a:buClr>
                <a:srgbClr val="FF9900"/>
              </a:buClr>
              <a:buSzPts val="1440"/>
              <a:buFont typeface="Noto Sans Symbols"/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 many times can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i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be divided by 2?  log</a:t>
            </a:r>
            <a:r>
              <a:rPr baseline="-25000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i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times </a:t>
            </a:r>
            <a:endParaRPr/>
          </a:p>
          <a:p>
            <a:pPr indent="-268288" lvl="0" marL="268288" marR="0" rtl="0" algn="l">
              <a:spcBef>
                <a:spcPts val="800"/>
              </a:spcBef>
              <a:spcAft>
                <a:spcPts val="0"/>
              </a:spcAft>
              <a:buClr>
                <a:srgbClr val="FF9900"/>
              </a:buClr>
              <a:buSzPts val="1440"/>
              <a:buFont typeface="Noto Sans Symbols"/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running time is at most log</a:t>
            </a:r>
            <a:r>
              <a:rPr baseline="-25000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i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steps (recursive calls)</a:t>
            </a:r>
            <a:endParaRPr/>
          </a:p>
          <a:p>
            <a:pPr indent="-268288" lvl="0" marL="268288" marR="0" rtl="0" algn="l">
              <a:spcBef>
                <a:spcPts val="800"/>
              </a:spcBef>
              <a:spcAft>
                <a:spcPts val="0"/>
              </a:spcAft>
              <a:buClr>
                <a:srgbClr val="FF9900"/>
              </a:buClr>
              <a:buSzPts val="1440"/>
              <a:buFont typeface="Noto Sans Symbols"/>
              <a:buNone/>
            </a:pPr>
            <a:r>
              <a:t/>
            </a:r>
            <a:endParaRPr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11113" lvl="0" marL="11113" marR="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40"/>
              <a:buFont typeface="Noto Sans Symbols"/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logarithmic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running time</a:t>
            </a:r>
            <a:b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is dramatically faster</a:t>
            </a:r>
            <a:b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than </a:t>
            </a:r>
            <a:r>
              <a:rPr i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linear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running time) </a:t>
            </a:r>
            <a:endParaRPr/>
          </a:p>
        </p:txBody>
      </p:sp>
      <p:pic>
        <p:nvPicPr>
          <p:cNvPr id="606" name="Google Shape;60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95600" y="4993023"/>
            <a:ext cx="892302" cy="798177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28"/>
          <p:cNvSpPr/>
          <p:nvPr/>
        </p:nvSpPr>
        <p:spPr>
          <a:xfrm>
            <a:off x="4046861" y="5105400"/>
            <a:ext cx="663181" cy="344652"/>
          </a:xfrm>
          <a:prstGeom prst="wedgeRoundRectCallout">
            <a:avLst>
              <a:gd fmla="val -86068" name="adj1"/>
              <a:gd fmla="val 10675" name="adj2"/>
              <a:gd fmla="val 16667" name="adj3"/>
            </a:avLst>
          </a:prstGeom>
          <a:solidFill>
            <a:srgbClr val="FFE9C4"/>
          </a:solidFill>
          <a:ln>
            <a:noFill/>
          </a:ln>
        </p:spPr>
        <p:txBody>
          <a:bodyPr anchorCtr="0" anchor="ctr" bIns="0" lIns="91425" spcFirstLastPara="1" rIns="91425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Wow</a:t>
            </a:r>
            <a:endParaRPr/>
          </a:p>
        </p:txBody>
      </p:sp>
      <p:pic>
        <p:nvPicPr>
          <p:cNvPr descr="Idea Bulb PNG Transparent Images Free Download | Vector Files | Pngtree" id="608" name="Google Shape;608;p28"/>
          <p:cNvPicPr preferRelativeResize="0"/>
          <p:nvPr/>
        </p:nvPicPr>
        <p:blipFill rotWithShape="1">
          <a:blip r:embed="rId4">
            <a:alphaModFix/>
          </a:blip>
          <a:srcRect b="16033" l="11667" r="11667" t="17300"/>
          <a:stretch/>
        </p:blipFill>
        <p:spPr>
          <a:xfrm>
            <a:off x="2971801" y="110987"/>
            <a:ext cx="533399" cy="463825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28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21427" l="-1157" r="0" t="0"/>
            </a:stretch>
          </a:blipFill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 </a:t>
            </a:r>
            <a:endParaRPr/>
          </a:p>
        </p:txBody>
      </p:sp>
      <p:sp>
        <p:nvSpPr>
          <p:cNvPr id="610" name="Google Shape;610;p28"/>
          <p:cNvSpPr/>
          <p:nvPr/>
        </p:nvSpPr>
        <p:spPr>
          <a:xfrm>
            <a:off x="266700" y="814388"/>
            <a:ext cx="3733800" cy="215741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262800" lIns="251975" spcFirstLastPara="1" rIns="0" wrap="square" tIns="10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D907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Returns </a:t>
            </a:r>
            <a:r>
              <a:rPr lang="en-US" sz="1300">
                <a:solidFill>
                  <a:srgbClr val="4D907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300">
                <a:solidFill>
                  <a:srgbClr val="4D907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raised to the power of </a:t>
            </a:r>
            <a:r>
              <a:rPr lang="en-US" sz="1300">
                <a:solidFill>
                  <a:srgbClr val="4D907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static int power1(int x, int n) {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if (n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0) return 1;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if ((n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%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2)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0) {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int t = power1(x,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n/2);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return t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t;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return x * power1(x,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–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1);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6" name="Google Shape;616;p29"/>
          <p:cNvGrpSpPr/>
          <p:nvPr/>
        </p:nvGrpSpPr>
        <p:grpSpPr>
          <a:xfrm>
            <a:off x="360363" y="3095625"/>
            <a:ext cx="8707437" cy="3533775"/>
            <a:chOff x="207963" y="3276600"/>
            <a:chExt cx="8707437" cy="3533775"/>
          </a:xfrm>
        </p:grpSpPr>
        <p:sp>
          <p:nvSpPr>
            <p:cNvPr id="617" name="Google Shape;617;p29"/>
            <p:cNvSpPr/>
            <p:nvPr/>
          </p:nvSpPr>
          <p:spPr>
            <a:xfrm>
              <a:off x="228600" y="3724275"/>
              <a:ext cx="8686800" cy="308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-268288" lvl="0" marL="268288" marR="0" rtl="0" algn="l">
                <a:spcBef>
                  <a:spcPts val="0"/>
                </a:spcBef>
                <a:spcAft>
                  <a:spcPts val="0"/>
                </a:spcAft>
                <a:buClr>
                  <a:srgbClr val="FF9900"/>
                </a:buClr>
                <a:buSzPts val="1440"/>
                <a:buFont typeface="Noto Sans Symbols"/>
                <a:buNone/>
              </a:pPr>
              <a:r>
                <a:rPr lang="en-US" sz="1600" u="sng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Proof:</a:t>
              </a:r>
              <a:r>
                <a:rPr lang="en-US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(by induction)</a:t>
              </a:r>
              <a:endParaRPr/>
            </a:p>
            <a:p>
              <a:pPr indent="-268288" lvl="0" marL="268288" marR="0" rtl="0" algn="l">
                <a:spcBef>
                  <a:spcPts val="600"/>
                </a:spcBef>
                <a:spcAft>
                  <a:spcPts val="0"/>
                </a:spcAft>
                <a:buClr>
                  <a:srgbClr val="FF9900"/>
                </a:buClr>
                <a:buSzPts val="1260"/>
                <a:buFont typeface="Noto Sans Symbols"/>
                <a:buNone/>
              </a:pP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Base case: if </a:t>
              </a:r>
              <a:r>
                <a:rPr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 </a:t>
              </a: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= 0 the algorithm returns 1.</a:t>
              </a:r>
              <a:endParaRPr/>
            </a:p>
            <a:p>
              <a:pPr indent="-268288" lvl="0" marL="268288" marR="0" rtl="0" algn="l">
                <a:spcBef>
                  <a:spcPts val="600"/>
                </a:spcBef>
                <a:spcAft>
                  <a:spcPts val="0"/>
                </a:spcAft>
                <a:buClr>
                  <a:srgbClr val="FF9900"/>
                </a:buClr>
                <a:buSzPts val="1260"/>
                <a:buFont typeface="Noto Sans Symbols"/>
                <a:buNone/>
              </a:pP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Inductive hypothesis: assume that for all </a:t>
              </a:r>
              <a:r>
                <a:rPr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k</a:t>
              </a: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&lt; </a:t>
              </a:r>
              <a:r>
                <a:rPr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the algorithm returns </a:t>
              </a:r>
              <a:r>
                <a:rPr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 </a:t>
              </a:r>
              <a:r>
                <a:rPr baseline="30000"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k</a:t>
              </a: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endParaRPr/>
            </a:p>
            <a:p>
              <a:pPr indent="-268288" lvl="0" marL="268288" marR="0" rtl="0" algn="l">
                <a:spcBef>
                  <a:spcPts val="600"/>
                </a:spcBef>
                <a:spcAft>
                  <a:spcPts val="0"/>
                </a:spcAft>
                <a:buClr>
                  <a:srgbClr val="FF9900"/>
                </a:buClr>
                <a:buSzPts val="1260"/>
                <a:buFont typeface="Noto Sans Symbols"/>
                <a:buNone/>
              </a:pP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Inductive step:</a:t>
              </a:r>
              <a:endParaRPr/>
            </a:p>
            <a:p>
              <a:pPr indent="3175" lvl="0" marL="268288" marR="0" rtl="0" algn="l">
                <a:spcBef>
                  <a:spcPts val="600"/>
                </a:spcBef>
                <a:spcAft>
                  <a:spcPts val="0"/>
                </a:spcAft>
                <a:buClr>
                  <a:srgbClr val="FF9900"/>
                </a:buClr>
                <a:buSzPts val="1260"/>
                <a:buFont typeface="Noto Sans Symbols"/>
                <a:buNone/>
              </a:pP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If </a:t>
              </a:r>
              <a:r>
                <a:rPr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 </a:t>
              </a: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is even, the algorithm returns  power(</a:t>
              </a:r>
              <a:r>
                <a:rPr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 </a:t>
              </a:r>
              <a:r>
                <a:rPr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/2) * power(</a:t>
              </a:r>
              <a:r>
                <a:rPr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 </a:t>
              </a:r>
              <a:r>
                <a:rPr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/2);</a:t>
              </a:r>
              <a:endParaRPr/>
            </a:p>
            <a:p>
              <a:pPr indent="3175" lvl="0" marL="268288" marR="0" rtl="0" algn="l">
                <a:spcBef>
                  <a:spcPts val="600"/>
                </a:spcBef>
                <a:spcAft>
                  <a:spcPts val="0"/>
                </a:spcAft>
                <a:buClr>
                  <a:srgbClr val="FF9900"/>
                </a:buClr>
                <a:buSzPts val="1260"/>
                <a:buFont typeface="Noto Sans Symbols"/>
                <a:buNone/>
              </a:pP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By the induction hypothesis, power(</a:t>
              </a:r>
              <a:r>
                <a:rPr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 </a:t>
              </a:r>
              <a:r>
                <a:rPr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/2) returns x </a:t>
              </a:r>
              <a:r>
                <a:rPr baseline="30000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½ </a:t>
              </a:r>
              <a:r>
                <a:rPr baseline="30000"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.</a:t>
              </a:r>
              <a:endParaRPr/>
            </a:p>
            <a:p>
              <a:pPr indent="3175" lvl="0" marL="268288" marR="0" rtl="0" algn="l">
                <a:spcBef>
                  <a:spcPts val="600"/>
                </a:spcBef>
                <a:spcAft>
                  <a:spcPts val="0"/>
                </a:spcAft>
                <a:buClr>
                  <a:srgbClr val="FF9900"/>
                </a:buClr>
                <a:buSzPts val="1260"/>
                <a:buFont typeface="Noto Sans Symbols"/>
                <a:buNone/>
              </a:pP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Therefore, the algorithm returns (</a:t>
              </a:r>
              <a:r>
                <a:rPr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baseline="30000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½ </a:t>
              </a:r>
              <a:r>
                <a:rPr baseline="30000"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baseline="30000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 * (</a:t>
              </a:r>
              <a:r>
                <a:rPr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baseline="30000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½ </a:t>
              </a:r>
              <a:r>
                <a:rPr baseline="30000"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) = </a:t>
              </a:r>
              <a:r>
                <a:rPr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baseline="30000"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</a:t>
              </a:r>
              <a:endParaRPr/>
            </a:p>
            <a:p>
              <a:pPr indent="3175" lvl="0" marL="268288" marR="0" rtl="0" algn="l">
                <a:spcBef>
                  <a:spcPts val="600"/>
                </a:spcBef>
                <a:spcAft>
                  <a:spcPts val="0"/>
                </a:spcAft>
                <a:buClr>
                  <a:srgbClr val="FF9900"/>
                </a:buClr>
                <a:buSzPts val="1260"/>
                <a:buFont typeface="Noto Sans Symbols"/>
                <a:buNone/>
              </a:pP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If </a:t>
              </a:r>
              <a:r>
                <a:rPr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is odd, the algorithm returns   </a:t>
              </a:r>
              <a:r>
                <a:rPr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* power (</a:t>
              </a:r>
              <a:r>
                <a:rPr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 </a:t>
              </a:r>
              <a:r>
                <a:rPr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-1);</a:t>
              </a:r>
              <a:endParaRPr/>
            </a:p>
            <a:p>
              <a:pPr indent="3175" lvl="0" marL="268288" marR="0" rtl="0" algn="l">
                <a:spcBef>
                  <a:spcPts val="600"/>
                </a:spcBef>
                <a:spcAft>
                  <a:spcPts val="0"/>
                </a:spcAft>
                <a:buClr>
                  <a:srgbClr val="FF9900"/>
                </a:buClr>
                <a:buSzPts val="1260"/>
                <a:buFont typeface="Noto Sans Symbols"/>
                <a:buNone/>
              </a:pP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By the induction hypothesis, power (</a:t>
              </a:r>
              <a:r>
                <a:rPr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 </a:t>
              </a:r>
              <a:r>
                <a:rPr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-1) returns </a:t>
              </a:r>
              <a:r>
                <a:rPr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baseline="30000"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baseline="30000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-1</a:t>
              </a: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.</a:t>
              </a:r>
              <a:endParaRPr/>
            </a:p>
            <a:p>
              <a:pPr indent="3175" lvl="0" marL="268288" marR="0" rtl="0" algn="l">
                <a:spcBef>
                  <a:spcPts val="600"/>
                </a:spcBef>
                <a:spcAft>
                  <a:spcPts val="0"/>
                </a:spcAft>
                <a:buClr>
                  <a:srgbClr val="FF9900"/>
                </a:buClr>
                <a:buSzPts val="1260"/>
                <a:buFont typeface="Noto Sans Symbols"/>
                <a:buNone/>
              </a:pP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Therefore, the algorithm returns  </a:t>
              </a:r>
              <a:r>
                <a:rPr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* (</a:t>
              </a:r>
              <a:r>
                <a:rPr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baseline="30000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baseline="30000"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baseline="30000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-1 </a:t>
              </a: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 = </a:t>
              </a:r>
              <a:r>
                <a:rPr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baseline="30000"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. </a:t>
              </a:r>
              <a:endParaRPr/>
            </a:p>
          </p:txBody>
        </p:sp>
        <p:sp>
          <p:nvSpPr>
            <p:cNvPr id="618" name="Google Shape;618;p29"/>
            <p:cNvSpPr/>
            <p:nvPr/>
          </p:nvSpPr>
          <p:spPr>
            <a:xfrm>
              <a:off x="207963" y="3276600"/>
              <a:ext cx="6629400" cy="68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6025" lIns="92075" spcFirstLastPara="1" rIns="92075" wrap="square" tIns="46025">
              <a:noAutofit/>
            </a:bodyPr>
            <a:lstStyle/>
            <a:p>
              <a:pPr indent="-268288" lvl="0" marL="268288" marR="0" rtl="0" algn="l">
                <a:spcBef>
                  <a:spcPts val="0"/>
                </a:spcBef>
                <a:spcAft>
                  <a:spcPts val="0"/>
                </a:spcAft>
                <a:buClr>
                  <a:srgbClr val="FF9900"/>
                </a:buClr>
                <a:buSzPts val="1440"/>
                <a:buFont typeface="Noto Sans Symbols"/>
                <a:buNone/>
              </a:pPr>
              <a:r>
                <a:rPr lang="en-US" sz="1600" u="sng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Theorem:</a:t>
              </a:r>
              <a:r>
                <a:rPr lang="en-US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For any </a:t>
              </a:r>
              <a:r>
                <a:rPr i="1"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lang="en-US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and positive integer </a:t>
              </a:r>
              <a:r>
                <a:rPr i="1"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r>
                <a:rPr lang="en-US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 this algorithm returns </a:t>
              </a:r>
              <a:r>
                <a:rPr i="1" lang="en-US" sz="1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baseline="30000" i="1" lang="en-US" sz="20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</a:t>
              </a:r>
              <a:endParaRPr/>
            </a:p>
          </p:txBody>
        </p:sp>
      </p:grpSp>
      <p:sp>
        <p:nvSpPr>
          <p:cNvPr id="619" name="Google Shape;619;p29"/>
          <p:cNvSpPr txBox="1"/>
          <p:nvPr/>
        </p:nvSpPr>
        <p:spPr>
          <a:xfrm>
            <a:off x="4267200" y="1057275"/>
            <a:ext cx="43434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170"/>
              <a:buFont typeface="Noto Sans Symbols"/>
              <a:buNone/>
            </a:pPr>
            <a:r>
              <a:rPr lang="en-US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Two approaches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31775" lvl="0" marL="231775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Test the algorithm (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empirical)</a:t>
            </a:r>
            <a:endParaRPr/>
          </a:p>
          <a:p>
            <a:pPr indent="-231775" lvl="0" marL="231775" marR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Prove that it works 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(formal)</a:t>
            </a:r>
            <a:endParaRPr/>
          </a:p>
        </p:txBody>
      </p:sp>
      <p:sp>
        <p:nvSpPr>
          <p:cNvPr id="620" name="Google Shape;620;p29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can we “trust an algorithm” </a:t>
            </a:r>
            <a:r>
              <a:rPr lang="en-US" sz="1800"/>
              <a:t>(in general)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29"/>
          <p:cNvSpPr/>
          <p:nvPr/>
        </p:nvSpPr>
        <p:spPr>
          <a:xfrm>
            <a:off x="266700" y="814388"/>
            <a:ext cx="3733800" cy="2157412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262800" lIns="251975" spcFirstLastPara="1" rIns="0" wrap="square" tIns="108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4D907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Returns </a:t>
            </a:r>
            <a:r>
              <a:rPr lang="en-US" sz="1300">
                <a:solidFill>
                  <a:srgbClr val="4D9072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300">
                <a:solidFill>
                  <a:srgbClr val="4D907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raised to the power of </a:t>
            </a:r>
            <a:r>
              <a:rPr lang="en-US" sz="1300">
                <a:solidFill>
                  <a:srgbClr val="4D9072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static int power1(int x, int n) {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if (n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0) return 1;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if ((n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%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2)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0) {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int t = power1(x,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n/2);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return t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*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t;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return x * power1(x,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–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1);</a:t>
            </a:r>
            <a:endParaRPr/>
          </a:p>
          <a:p>
            <a:pPr indent="0" lvl="0" marL="0" marR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30"/>
          <p:cNvSpPr txBox="1"/>
          <p:nvPr>
            <p:ph idx="1" type="body"/>
          </p:nvPr>
        </p:nvSpPr>
        <p:spPr>
          <a:xfrm>
            <a:off x="762000" y="1023937"/>
            <a:ext cx="5889625" cy="481012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88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u="sng"/>
              <a:t>Recursive functions</a:t>
            </a:r>
            <a:r>
              <a:rPr lang="en-US" sz="1400"/>
              <a:t> (examples)</a:t>
            </a:r>
            <a:endParaRPr/>
          </a:p>
          <a:p>
            <a:pPr indent="-285750" lvl="1" marL="681038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Factorial</a:t>
            </a:r>
            <a:endParaRPr/>
          </a:p>
          <a:p>
            <a:pPr indent="-285750" lvl="1" marL="681038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String processing</a:t>
            </a:r>
            <a:endParaRPr/>
          </a:p>
          <a:p>
            <a:pPr indent="-285750" lvl="1" marL="681038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Fibonacci</a:t>
            </a:r>
            <a:endParaRPr/>
          </a:p>
          <a:p>
            <a:pPr indent="-285750" lvl="1" marL="681038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Power</a:t>
            </a:r>
            <a:endParaRPr/>
          </a:p>
          <a:p>
            <a:pPr indent="0" lvl="0" marL="8890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u="sng"/>
              <a:t>Recursive procedures</a:t>
            </a:r>
            <a:r>
              <a:rPr lang="en-US" sz="1400"/>
              <a:t> (examples)</a:t>
            </a:r>
            <a:endParaRPr/>
          </a:p>
          <a:p>
            <a:pPr indent="-285750" lvl="1" marL="681038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Printing</a:t>
            </a:r>
            <a:endParaRPr/>
          </a:p>
          <a:p>
            <a:pPr indent="-285750" lvl="1" marL="681038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Fractals</a:t>
            </a:r>
            <a:endParaRPr/>
          </a:p>
          <a:p>
            <a:pPr indent="-285750" lvl="1" marL="681038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Permutations</a:t>
            </a:r>
            <a:endParaRPr/>
          </a:p>
        </p:txBody>
      </p:sp>
      <p:sp>
        <p:nvSpPr>
          <p:cNvPr id="627" name="Google Shape;627;p30"/>
          <p:cNvSpPr/>
          <p:nvPr/>
        </p:nvSpPr>
        <p:spPr>
          <a:xfrm>
            <a:off x="914400" y="3886200"/>
            <a:ext cx="465138" cy="37782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F7F7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28" name="Google Shape;628;p30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Lecture plan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Example: factorial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3"/>
          <p:cNvSpPr/>
          <p:nvPr/>
        </p:nvSpPr>
        <p:spPr>
          <a:xfrm>
            <a:off x="4362896" y="952500"/>
            <a:ext cx="50292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020"/>
              <a:buFont typeface="Noto Sans Symbols"/>
              <a:buNone/>
            </a:pPr>
            <a:r>
              <a:rPr lang="en-US" sz="120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factorial(5) = 5 * factorial(4) =</a:t>
            </a:r>
            <a:endParaRPr/>
          </a:p>
          <a:p>
            <a:pPr indent="-342900" lvl="0" marL="342900" marR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006600"/>
              </a:buClr>
              <a:buSzPts val="1020"/>
              <a:buFont typeface="Noto Sans Symbols"/>
              <a:buNone/>
            </a:pPr>
            <a:r>
              <a:rPr lang="en-US" sz="120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         5 * (4 * factorial(3)) =</a:t>
            </a:r>
            <a:endParaRPr/>
          </a:p>
          <a:p>
            <a:pPr indent="-342900" lvl="0" marL="342900" marR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006600"/>
              </a:buClr>
              <a:buSzPts val="1020"/>
              <a:buFont typeface="Noto Sans Symbols"/>
              <a:buNone/>
            </a:pPr>
            <a:r>
              <a:rPr lang="en-US" sz="120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         5 *  4 * (3 * factorial(2)) =</a:t>
            </a:r>
            <a:endParaRPr/>
          </a:p>
          <a:p>
            <a:pPr indent="-342900" lvl="0" marL="342900" marR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006600"/>
              </a:buClr>
              <a:buSzPts val="1020"/>
              <a:buFont typeface="Noto Sans Symbols"/>
              <a:buNone/>
            </a:pPr>
            <a:r>
              <a:rPr lang="en-US" sz="120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         5 *  4 *  3 * (2 * factorial(1)) =</a:t>
            </a:r>
            <a:endParaRPr/>
          </a:p>
          <a:p>
            <a:pPr indent="-342900" lvl="0" marL="342900" marR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006600"/>
              </a:buClr>
              <a:buSzPts val="1020"/>
              <a:buFont typeface="Noto Sans Symbols"/>
              <a:buNone/>
            </a:pPr>
            <a:r>
              <a:rPr lang="en-US" sz="120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         5 *  4 *  3 *  2 * (1 * 1) =</a:t>
            </a:r>
            <a:endParaRPr/>
          </a:p>
          <a:p>
            <a:pPr indent="-342900" lvl="0" marL="342900" marR="0" rtl="0" algn="l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006600"/>
              </a:buClr>
              <a:buSzPts val="1020"/>
              <a:buFont typeface="Noto Sans Symbols"/>
              <a:buNone/>
            </a:pPr>
            <a:r>
              <a:rPr lang="en-US" sz="120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              5 *  4 *  3 *  2 *  1 = 120    </a:t>
            </a:r>
            <a:endParaRPr/>
          </a:p>
        </p:txBody>
      </p:sp>
      <p:grpSp>
        <p:nvGrpSpPr>
          <p:cNvPr id="77" name="Google Shape;77;p3"/>
          <p:cNvGrpSpPr/>
          <p:nvPr/>
        </p:nvGrpSpPr>
        <p:grpSpPr>
          <a:xfrm>
            <a:off x="307418" y="1066800"/>
            <a:ext cx="5821920" cy="838200"/>
            <a:chOff x="274080" y="1063752"/>
            <a:chExt cx="5821920" cy="838200"/>
          </a:xfrm>
        </p:grpSpPr>
        <p:sp>
          <p:nvSpPr>
            <p:cNvPr id="78" name="Google Shape;78;p3"/>
            <p:cNvSpPr/>
            <p:nvPr/>
          </p:nvSpPr>
          <p:spPr>
            <a:xfrm>
              <a:off x="274080" y="1063752"/>
              <a:ext cx="3886200" cy="8382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293973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262800" lIns="237600" spcFirstLastPara="1" rIns="165600" wrap="square" tIns="226800">
              <a:noAutofit/>
            </a:bodyPr>
            <a:lstStyle/>
            <a:p>
              <a:pPr indent="-342900" lvl="0" marL="342900" marR="0" rtl="0" algn="l">
                <a:spcBef>
                  <a:spcPts val="0"/>
                </a:spcBef>
                <a:spcAft>
                  <a:spcPts val="0"/>
                </a:spcAft>
                <a:buClr>
                  <a:srgbClr val="006600"/>
                </a:buClr>
                <a:buSzPts val="1400"/>
                <a:buFont typeface="Noto Sans Symbols"/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pic>
          <p:nvPicPr>
            <p:cNvPr id="79" name="Google Shape;79;p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99772" y="1170114"/>
              <a:ext cx="3634816" cy="619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" name="Google Shape;80;p3"/>
            <p:cNvSpPr/>
            <p:nvPr/>
          </p:nvSpPr>
          <p:spPr>
            <a:xfrm>
              <a:off x="5791200" y="1371600"/>
              <a:ext cx="3048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5791200" y="1371600"/>
              <a:ext cx="304800" cy="228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" name="Google Shape;82;p3"/>
          <p:cNvGrpSpPr/>
          <p:nvPr/>
        </p:nvGrpSpPr>
        <p:grpSpPr>
          <a:xfrm>
            <a:off x="322263" y="2667000"/>
            <a:ext cx="7346156" cy="3994909"/>
            <a:chOff x="322263" y="2667000"/>
            <a:chExt cx="7346156" cy="3994909"/>
          </a:xfrm>
        </p:grpSpPr>
        <p:sp>
          <p:nvSpPr>
            <p:cNvPr id="83" name="Google Shape;83;p3"/>
            <p:cNvSpPr/>
            <p:nvPr/>
          </p:nvSpPr>
          <p:spPr>
            <a:xfrm>
              <a:off x="322263" y="2667000"/>
              <a:ext cx="4572000" cy="24384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293973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262800" lIns="237600" spcFirstLastPara="1" rIns="165600" wrap="square" tIns="22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public class MyMath {</a:t>
              </a:r>
              <a:endParaRPr/>
            </a:p>
            <a:p>
              <a:pPr indent="0" lvl="0" marL="0" marR="0" rtl="0" algn="l">
                <a:spcBef>
                  <a:spcPts val="20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...</a:t>
              </a:r>
              <a:endParaRPr/>
            </a:p>
            <a:p>
              <a:pPr indent="0" lvl="0" marL="0" marR="0" rtl="0" algn="l">
                <a:spcBef>
                  <a:spcPts val="20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</a:t>
              </a:r>
              <a:r>
                <a:rPr lang="en-US" sz="1400">
                  <a:solidFill>
                    <a:srgbClr val="00664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// Returns the factorial (n!) of the given n.</a:t>
              </a:r>
              <a:endParaRPr/>
            </a:p>
            <a:p>
              <a:pPr indent="0" lvl="0" marL="0" marR="0" rtl="0" algn="l">
                <a:spcBef>
                  <a:spcPts val="20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public static int </a:t>
              </a:r>
              <a:r>
                <a:rPr b="1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factorial</a:t>
              </a: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(int n) {</a:t>
              </a:r>
              <a:endParaRPr/>
            </a:p>
            <a:p>
              <a:pPr indent="0" lvl="0" marL="0" marR="0" rtl="0" algn="l">
                <a:spcBef>
                  <a:spcPts val="20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    if (n == 1)</a:t>
              </a:r>
              <a:endParaRPr/>
            </a:p>
            <a:p>
              <a:pPr indent="0" lvl="0" marL="0" marR="0" rtl="0" algn="l">
                <a:spcBef>
                  <a:spcPts val="20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        return 1;</a:t>
              </a:r>
              <a:endParaRPr/>
            </a:p>
            <a:p>
              <a:pPr indent="0" lvl="0" marL="0" marR="0" rtl="0" algn="l">
                <a:spcBef>
                  <a:spcPts val="20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    else</a:t>
              </a:r>
              <a:endParaRPr/>
            </a:p>
            <a:p>
              <a:pPr indent="0" lvl="0" marL="0" marR="0" rtl="0" algn="l">
                <a:spcBef>
                  <a:spcPts val="20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        return n * </a:t>
              </a:r>
              <a:r>
                <a:rPr b="1"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factorial</a:t>
              </a: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(n</a:t>
              </a:r>
              <a:r>
                <a:rPr lang="en-US" sz="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–</a:t>
              </a:r>
              <a:r>
                <a:rPr lang="en-US" sz="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1);</a:t>
              </a:r>
              <a:endParaRPr/>
            </a:p>
            <a:p>
              <a:pPr indent="0" lvl="0" marL="0" marR="0" rtl="0" algn="l">
                <a:spcBef>
                  <a:spcPts val="20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}</a:t>
              </a:r>
              <a:endParaRPr/>
            </a:p>
            <a:p>
              <a:pPr indent="0" lvl="0" marL="0" marR="0" rtl="0" algn="l">
                <a:spcBef>
                  <a:spcPts val="20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 sz="120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</p:txBody>
        </p:sp>
        <p:grpSp>
          <p:nvGrpSpPr>
            <p:cNvPr id="84" name="Google Shape;84;p3"/>
            <p:cNvGrpSpPr/>
            <p:nvPr/>
          </p:nvGrpSpPr>
          <p:grpSpPr>
            <a:xfrm>
              <a:off x="893763" y="4852159"/>
              <a:ext cx="6774656" cy="1809750"/>
              <a:chOff x="893763" y="4852159"/>
              <a:chExt cx="6774656" cy="1809750"/>
            </a:xfrm>
          </p:grpSpPr>
          <p:sp>
            <p:nvSpPr>
              <p:cNvPr id="85" name="Google Shape;85;p3"/>
              <p:cNvSpPr/>
              <p:nvPr/>
            </p:nvSpPr>
            <p:spPr>
              <a:xfrm>
                <a:off x="893763" y="4852159"/>
                <a:ext cx="5126037" cy="1371601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rgbClr val="293973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4D9072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</a:t>
                </a:r>
                <a:r>
                  <a:rPr lang="en-US" sz="12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public class Foo</a:t>
                </a:r>
                <a:endParaRPr/>
              </a:p>
              <a:p>
                <a:pPr indent="0" lvl="0" marL="0" marR="0" rtl="0" algn="l">
                  <a:spcBef>
                    <a:spcPts val="60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 ...</a:t>
                </a:r>
                <a:endParaRPr/>
              </a:p>
              <a:p>
                <a:pPr indent="0" lvl="0" marL="0" marR="0" rtl="0" algn="l">
                  <a:spcBef>
                    <a:spcPts val="60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 System.out.println("4! = " +  MyMath.factorial(4));</a:t>
                </a:r>
                <a:endParaRPr/>
              </a:p>
              <a:p>
                <a:pPr indent="0" lvl="0" marL="0" marR="0" rtl="0" algn="l">
                  <a:spcBef>
                    <a:spcPts val="60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 System.out.println("10! = " + MyMath.factorial(10));</a:t>
                </a:r>
                <a:endParaRPr/>
              </a:p>
              <a:p>
                <a:pPr indent="0" lvl="0" marL="0" marR="0" rtl="0" algn="l">
                  <a:spcBef>
                    <a:spcPts val="60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 ... </a:t>
                </a:r>
                <a:endParaRPr/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5814219" y="5633209"/>
                <a:ext cx="1854200" cy="10287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rgbClr val="293973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262800" lIns="237600" spcFirstLastPara="1" rIns="165600" wrap="square" tIns="2268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200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% java Foo</a:t>
                </a:r>
                <a:endParaRPr/>
              </a:p>
              <a:p>
                <a:pPr indent="0" lvl="0" marL="0" marR="0" rtl="0" algn="l">
                  <a:spcBef>
                    <a:spcPts val="90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4! = 24</a:t>
                </a:r>
                <a:endParaRPr/>
              </a:p>
              <a:p>
                <a:pPr indent="0" lvl="0" marL="0" marR="0" rtl="0" algn="l">
                  <a:spcBef>
                    <a:spcPts val="90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000000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10! = 3628800</a:t>
                </a:r>
                <a:endParaRPr/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1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Print, reversed</a:t>
            </a:r>
            <a:endParaRPr/>
          </a:p>
        </p:txBody>
      </p:sp>
      <p:sp>
        <p:nvSpPr>
          <p:cNvPr id="635" name="Google Shape;635;p31"/>
          <p:cNvSpPr/>
          <p:nvPr/>
        </p:nvSpPr>
        <p:spPr>
          <a:xfrm>
            <a:off x="516447" y="993604"/>
            <a:ext cx="3870325" cy="258779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75600" lIns="237600" spcFirstLastPara="1" rIns="165600" wrap="square" tIns="75600">
            <a:noAutofit/>
          </a:bodyPr>
          <a:lstStyle/>
          <a:p>
            <a:pPr indent="0" lvl="0" marL="0" marR="0" rtl="0" algn="l">
              <a:lnSpc>
                <a:spcPct val="144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Inputs numbers from the user;</a:t>
            </a:r>
            <a:endParaRPr/>
          </a:p>
          <a:p>
            <a:pPr indent="0" lvl="0" marL="0" marR="0" rtl="0" algn="l">
              <a:lnSpc>
                <a:spcPct val="144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When 0 is entered, prints the numbers, in reverse </a:t>
            </a:r>
            <a:endParaRPr/>
          </a:p>
          <a:p>
            <a:pPr indent="0" lvl="0" marL="0" marR="0" rtl="0" algn="l">
              <a:lnSpc>
                <a:spcPct val="144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private static void printReverse() {</a:t>
            </a:r>
            <a:endParaRPr/>
          </a:p>
          <a:p>
            <a:pPr indent="0" lvl="0" marL="0" marR="0" rtl="0" algn="l">
              <a:lnSpc>
                <a:spcPct val="144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endParaRPr/>
          </a:p>
        </p:txBody>
      </p:sp>
      <p:sp>
        <p:nvSpPr>
          <p:cNvPr id="636" name="Google Shape;636;p31"/>
          <p:cNvSpPr/>
          <p:nvPr/>
        </p:nvSpPr>
        <p:spPr>
          <a:xfrm>
            <a:off x="1698764" y="3276599"/>
            <a:ext cx="2178050" cy="192563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75600" lIns="180000" spcFirstLastPara="1" rIns="165600" wrap="square" tIns="144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% java PrintReverse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Enter a number: 5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Enter a number: 2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Enter a number: 7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Enter a number: 0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</a:t>
            </a:r>
            <a:endParaRPr sz="12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descr="Bouquet" id="637" name="Google Shape;637;p31"/>
          <p:cNvSpPr txBox="1"/>
          <p:nvPr/>
        </p:nvSpPr>
        <p:spPr>
          <a:xfrm>
            <a:off x="511004" y="669353"/>
            <a:ext cx="4419600" cy="338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Print reverse: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2"/>
          <p:cNvSpPr/>
          <p:nvPr/>
        </p:nvSpPr>
        <p:spPr>
          <a:xfrm>
            <a:off x="516447" y="993604"/>
            <a:ext cx="3870325" cy="258779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75600" lIns="237600" spcFirstLastPara="1" rIns="165600" wrap="square" tIns="75600">
            <a:noAutofit/>
          </a:bodyPr>
          <a:lstStyle/>
          <a:p>
            <a:pPr indent="0" lvl="0" marL="0" marR="0" rtl="0" algn="l">
              <a:lnSpc>
                <a:spcPct val="144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Inputs numbers from the user;</a:t>
            </a:r>
            <a:endParaRPr/>
          </a:p>
          <a:p>
            <a:pPr indent="0" lvl="0" marL="0" marR="0" rtl="0" algn="l">
              <a:lnSpc>
                <a:spcPct val="144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When 0 is entered, prints the numbers, in reverse </a:t>
            </a:r>
            <a:endParaRPr/>
          </a:p>
          <a:p>
            <a:pPr indent="0" lvl="0" marL="0" marR="0" rtl="0" algn="l">
              <a:lnSpc>
                <a:spcPct val="144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private static void printReverse() {</a:t>
            </a:r>
            <a:endParaRPr/>
          </a:p>
          <a:p>
            <a:pPr indent="0" lvl="0" marL="0" marR="0" rtl="0" algn="l">
              <a:lnSpc>
                <a:spcPct val="144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In in = new In();</a:t>
            </a:r>
            <a:endParaRPr/>
          </a:p>
          <a:p>
            <a:pPr indent="0" lvl="0" marL="0" marR="0" rtl="0" algn="l">
              <a:lnSpc>
                <a:spcPct val="144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System.out.print("Enter a number: ");</a:t>
            </a:r>
            <a:endParaRPr/>
          </a:p>
          <a:p>
            <a:pPr indent="0" lvl="0" marL="0" marR="0" rtl="0" algn="l">
              <a:lnSpc>
                <a:spcPct val="144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int x = in.readInt();</a:t>
            </a:r>
            <a:endParaRPr sz="1200">
              <a:solidFill>
                <a:srgbClr val="00664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44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if (x != 0) {</a:t>
            </a:r>
            <a:endParaRPr/>
          </a:p>
          <a:p>
            <a:pPr indent="0" lvl="0" marL="0" marR="0" rtl="0" algn="l">
              <a:lnSpc>
                <a:spcPct val="144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printReverse();</a:t>
            </a:r>
            <a:endParaRPr/>
          </a:p>
          <a:p>
            <a:pPr indent="0" lvl="0" marL="0" marR="0" rtl="0" algn="l">
              <a:lnSpc>
                <a:spcPct val="144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System.out.println(x);</a:t>
            </a:r>
            <a:endParaRPr/>
          </a:p>
          <a:p>
            <a:pPr indent="0" lvl="0" marL="0" marR="0" rtl="0" algn="l">
              <a:lnSpc>
                <a:spcPct val="144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/>
          </a:p>
          <a:p>
            <a:pPr indent="0" lvl="0" marL="0" marR="0" rtl="0" algn="l">
              <a:lnSpc>
                <a:spcPct val="144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 </a:t>
            </a:r>
            <a:endParaRPr/>
          </a:p>
        </p:txBody>
      </p:sp>
      <p:sp>
        <p:nvSpPr>
          <p:cNvPr id="644" name="Google Shape;644;p32"/>
          <p:cNvSpPr/>
          <p:nvPr/>
        </p:nvSpPr>
        <p:spPr>
          <a:xfrm>
            <a:off x="7629525" y="2565400"/>
            <a:ext cx="184150" cy="2047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0800" lIns="92075" spcFirstLastPara="1" rIns="92075" wrap="square" tIns="108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32"/>
          <p:cNvSpPr/>
          <p:nvPr/>
        </p:nvSpPr>
        <p:spPr>
          <a:xfrm>
            <a:off x="7629525" y="1574800"/>
            <a:ext cx="184150" cy="2047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0800" lIns="92075" spcFirstLastPara="1" rIns="92075" wrap="square" tIns="108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32"/>
          <p:cNvSpPr/>
          <p:nvPr/>
        </p:nvSpPr>
        <p:spPr>
          <a:xfrm>
            <a:off x="4678363" y="965200"/>
            <a:ext cx="4176712" cy="41893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020"/>
              <a:buFont typeface="Noto Sans Symbols"/>
              <a:buNone/>
            </a:pPr>
            <a:r>
              <a:rPr lang="en-US" sz="120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read(x) </a:t>
            </a:r>
            <a:r>
              <a:rPr lang="en-US" sz="1200">
                <a:solidFill>
                  <a:srgbClr val="000099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(now x=5)</a:t>
            </a:r>
            <a:r>
              <a:rPr lang="en-US" sz="120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 printReverse()  print(x)</a:t>
            </a:r>
            <a:endParaRPr/>
          </a:p>
        </p:txBody>
      </p:sp>
      <p:grpSp>
        <p:nvGrpSpPr>
          <p:cNvPr id="647" name="Google Shape;647;p32"/>
          <p:cNvGrpSpPr/>
          <p:nvPr/>
        </p:nvGrpSpPr>
        <p:grpSpPr>
          <a:xfrm>
            <a:off x="4678363" y="1346200"/>
            <a:ext cx="4175125" cy="966787"/>
            <a:chOff x="4679131" y="1479548"/>
            <a:chExt cx="4175125" cy="1143000"/>
          </a:xfrm>
        </p:grpSpPr>
        <p:cxnSp>
          <p:nvCxnSpPr>
            <p:cNvPr id="648" name="Google Shape;648;p32"/>
            <p:cNvCxnSpPr/>
            <p:nvPr/>
          </p:nvCxnSpPr>
          <p:spPr>
            <a:xfrm rot="10800000">
              <a:off x="6736531" y="1479548"/>
              <a:ext cx="0" cy="609600"/>
            </a:xfrm>
            <a:prstGeom prst="straightConnector1">
              <a:avLst/>
            </a:prstGeom>
            <a:noFill/>
            <a:ln cap="flat" cmpd="sng" w="25400">
              <a:solidFill>
                <a:srgbClr val="000080"/>
              </a:solidFill>
              <a:prstDash val="dot"/>
              <a:round/>
              <a:headEnd len="med" w="med" type="triangle"/>
              <a:tailEnd len="sm" w="sm" type="none"/>
            </a:ln>
          </p:spPr>
        </p:cxnSp>
        <p:sp>
          <p:nvSpPr>
            <p:cNvPr id="649" name="Google Shape;649;p32"/>
            <p:cNvSpPr/>
            <p:nvPr/>
          </p:nvSpPr>
          <p:spPr>
            <a:xfrm>
              <a:off x="6403665" y="1708148"/>
              <a:ext cx="228600" cy="228600"/>
            </a:xfrm>
            <a:prstGeom prst="ellipse">
              <a:avLst/>
            </a:prstGeom>
            <a:solidFill>
              <a:srgbClr val="FFDEB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א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32"/>
            <p:cNvSpPr/>
            <p:nvPr/>
          </p:nvSpPr>
          <p:spPr>
            <a:xfrm>
              <a:off x="4679131" y="2089148"/>
              <a:ext cx="4175125" cy="533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6025" lIns="92075" spcFirstLastPara="1" rIns="92075" wrap="square" tIns="46025">
              <a:noAutofit/>
            </a:bodyPr>
            <a:lstStyle/>
            <a:p>
              <a:pPr indent="-342900" lvl="0" marL="342900" marR="0" rtl="0" algn="l">
                <a:spcBef>
                  <a:spcPts val="0"/>
                </a:spcBef>
                <a:spcAft>
                  <a:spcPts val="0"/>
                </a:spcAft>
                <a:buClr>
                  <a:srgbClr val="006600"/>
                </a:buClr>
                <a:buSzPts val="1020"/>
                <a:buFont typeface="Noto Sans Symbols"/>
                <a:buNone/>
              </a:pPr>
              <a:r>
                <a:rPr lang="en-US" sz="1200">
                  <a:solidFill>
                    <a:schemeClr val="dk1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read(x) </a:t>
              </a:r>
              <a:r>
                <a:rPr lang="en-US" sz="1200">
                  <a:solidFill>
                    <a:srgbClr val="000099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(now x=2)</a:t>
              </a:r>
              <a:r>
                <a:rPr lang="en-US" sz="1200">
                  <a:solidFill>
                    <a:schemeClr val="dk1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 printReverse()  print(x)</a:t>
              </a:r>
              <a:endParaRPr/>
            </a:p>
          </p:txBody>
        </p:sp>
      </p:grpSp>
      <p:sp>
        <p:nvSpPr>
          <p:cNvPr descr="Bouquet" id="651" name="Google Shape;651;p32"/>
          <p:cNvSpPr txBox="1"/>
          <p:nvPr/>
        </p:nvSpPr>
        <p:spPr>
          <a:xfrm>
            <a:off x="4608513" y="609600"/>
            <a:ext cx="44196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Suppose that the user inputs: 5, 2, 7, 0</a:t>
            </a:r>
            <a:endParaRPr/>
          </a:p>
        </p:txBody>
      </p:sp>
      <p:sp>
        <p:nvSpPr>
          <p:cNvPr id="652" name="Google Shape;652;p32"/>
          <p:cNvSpPr/>
          <p:nvPr/>
        </p:nvSpPr>
        <p:spPr>
          <a:xfrm>
            <a:off x="7626350" y="3592513"/>
            <a:ext cx="184150" cy="20478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10800" lIns="92075" spcFirstLastPara="1" rIns="92075" wrap="square" tIns="108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3" name="Google Shape;653;p32"/>
          <p:cNvGrpSpPr/>
          <p:nvPr/>
        </p:nvGrpSpPr>
        <p:grpSpPr>
          <a:xfrm>
            <a:off x="4675188" y="3303781"/>
            <a:ext cx="4175125" cy="953102"/>
            <a:chOff x="4675611" y="3419958"/>
            <a:chExt cx="4175125" cy="1219970"/>
          </a:xfrm>
        </p:grpSpPr>
        <p:cxnSp>
          <p:nvCxnSpPr>
            <p:cNvPr id="654" name="Google Shape;654;p32"/>
            <p:cNvCxnSpPr/>
            <p:nvPr/>
          </p:nvCxnSpPr>
          <p:spPr>
            <a:xfrm rot="10800000">
              <a:off x="6725582" y="3419958"/>
              <a:ext cx="7429" cy="686570"/>
            </a:xfrm>
            <a:prstGeom prst="straightConnector1">
              <a:avLst/>
            </a:prstGeom>
            <a:noFill/>
            <a:ln cap="flat" cmpd="sng" w="25400">
              <a:solidFill>
                <a:srgbClr val="000080"/>
              </a:solidFill>
              <a:prstDash val="dot"/>
              <a:round/>
              <a:headEnd len="med" w="med" type="triangle"/>
              <a:tailEnd len="sm" w="sm" type="none"/>
            </a:ln>
          </p:spPr>
        </p:cxnSp>
        <p:sp>
          <p:nvSpPr>
            <p:cNvPr id="655" name="Google Shape;655;p32"/>
            <p:cNvSpPr/>
            <p:nvPr/>
          </p:nvSpPr>
          <p:spPr>
            <a:xfrm>
              <a:off x="6400145" y="3604623"/>
              <a:ext cx="228600" cy="228600"/>
            </a:xfrm>
            <a:prstGeom prst="ellipse">
              <a:avLst/>
            </a:prstGeom>
            <a:solidFill>
              <a:srgbClr val="FFDEB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ג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32"/>
            <p:cNvSpPr/>
            <p:nvPr/>
          </p:nvSpPr>
          <p:spPr>
            <a:xfrm>
              <a:off x="4675611" y="4106528"/>
              <a:ext cx="4175125" cy="533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6025" lIns="92075" spcFirstLastPara="1" rIns="92075" wrap="square" tIns="46025">
              <a:noAutofit/>
            </a:bodyPr>
            <a:lstStyle/>
            <a:p>
              <a:pPr indent="-342900" lvl="0" marL="342900" marR="0" rtl="0" algn="just">
                <a:spcBef>
                  <a:spcPts val="0"/>
                </a:spcBef>
                <a:spcAft>
                  <a:spcPts val="0"/>
                </a:spcAft>
                <a:buClr>
                  <a:srgbClr val="006600"/>
                </a:buClr>
                <a:buSzPts val="1020"/>
                <a:buFont typeface="Noto Sans Symbols"/>
                <a:buNone/>
              </a:pPr>
              <a:r>
                <a:rPr lang="en-US" sz="1200">
                  <a:solidFill>
                    <a:schemeClr val="dk1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read(x) </a:t>
              </a:r>
              <a:r>
                <a:rPr lang="en-US" sz="1200">
                  <a:solidFill>
                    <a:srgbClr val="000099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(now x=0)             </a:t>
              </a:r>
              <a:r>
                <a:rPr lang="en-US" sz="1200">
                  <a:solidFill>
                    <a:srgbClr val="000099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(return)</a:t>
              </a:r>
              <a:endParaRPr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grpSp>
        <p:nvGrpSpPr>
          <p:cNvPr id="657" name="Google Shape;657;p32"/>
          <p:cNvGrpSpPr/>
          <p:nvPr/>
        </p:nvGrpSpPr>
        <p:grpSpPr>
          <a:xfrm>
            <a:off x="4679950" y="2336799"/>
            <a:ext cx="4175125" cy="939800"/>
            <a:chOff x="4679313" y="2470148"/>
            <a:chExt cx="4175125" cy="939501"/>
          </a:xfrm>
        </p:grpSpPr>
        <p:cxnSp>
          <p:nvCxnSpPr>
            <p:cNvPr id="658" name="Google Shape;658;p32"/>
            <p:cNvCxnSpPr/>
            <p:nvPr/>
          </p:nvCxnSpPr>
          <p:spPr>
            <a:xfrm rot="10800000">
              <a:off x="6736531" y="2470148"/>
              <a:ext cx="0" cy="609600"/>
            </a:xfrm>
            <a:prstGeom prst="straightConnector1">
              <a:avLst/>
            </a:prstGeom>
            <a:noFill/>
            <a:ln cap="flat" cmpd="sng" w="25400">
              <a:solidFill>
                <a:srgbClr val="000080"/>
              </a:solidFill>
              <a:prstDash val="dot"/>
              <a:round/>
              <a:headEnd len="med" w="med" type="triangle"/>
              <a:tailEnd len="sm" w="sm" type="none"/>
            </a:ln>
          </p:spPr>
        </p:cxnSp>
        <p:sp>
          <p:nvSpPr>
            <p:cNvPr id="659" name="Google Shape;659;p32"/>
            <p:cNvSpPr/>
            <p:nvPr/>
          </p:nvSpPr>
          <p:spPr>
            <a:xfrm>
              <a:off x="6403665" y="2698748"/>
              <a:ext cx="228600" cy="228600"/>
            </a:xfrm>
            <a:prstGeom prst="ellipse">
              <a:avLst/>
            </a:prstGeom>
            <a:solidFill>
              <a:srgbClr val="FFDEB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ב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32"/>
            <p:cNvSpPr/>
            <p:nvPr/>
          </p:nvSpPr>
          <p:spPr>
            <a:xfrm>
              <a:off x="4679313" y="3092080"/>
              <a:ext cx="4175125" cy="317569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6025" lIns="92075" spcFirstLastPara="1" rIns="92075" wrap="square" tIns="46025">
              <a:noAutofit/>
            </a:bodyPr>
            <a:lstStyle/>
            <a:p>
              <a:pPr indent="-342900" lvl="0" marL="342900" marR="0" rtl="0" algn="l">
                <a:spcBef>
                  <a:spcPts val="0"/>
                </a:spcBef>
                <a:spcAft>
                  <a:spcPts val="0"/>
                </a:spcAft>
                <a:buClr>
                  <a:srgbClr val="006600"/>
                </a:buClr>
                <a:buSzPts val="1020"/>
                <a:buFont typeface="Noto Sans Symbols"/>
                <a:buNone/>
              </a:pPr>
              <a:r>
                <a:rPr lang="en-US" sz="1200">
                  <a:solidFill>
                    <a:schemeClr val="dk1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read(x) </a:t>
              </a:r>
              <a:r>
                <a:rPr lang="en-US" sz="1200">
                  <a:solidFill>
                    <a:srgbClr val="000099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(now x=7)</a:t>
              </a:r>
              <a:r>
                <a:rPr lang="en-US" sz="1200">
                  <a:solidFill>
                    <a:schemeClr val="dk1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 printReverse()  print(x)</a:t>
              </a:r>
              <a:endParaRPr/>
            </a:p>
          </p:txBody>
        </p:sp>
      </p:grpSp>
      <p:sp>
        <p:nvSpPr>
          <p:cNvPr id="661" name="Google Shape;661;p32"/>
          <p:cNvSpPr/>
          <p:nvPr/>
        </p:nvSpPr>
        <p:spPr>
          <a:xfrm>
            <a:off x="4930604" y="4446183"/>
            <a:ext cx="3679996" cy="1332890"/>
          </a:xfrm>
          <a:prstGeom prst="roundRect">
            <a:avLst>
              <a:gd fmla="val 16667" name="adj"/>
            </a:avLst>
          </a:prstGeom>
          <a:solidFill>
            <a:srgbClr val="FFF0C2"/>
          </a:solidFill>
          <a:ln>
            <a:noFill/>
          </a:ln>
        </p:spPr>
        <p:txBody>
          <a:bodyPr anchorCtr="0" anchor="ctr" bIns="45700" lIns="91425" spcFirstLastPara="1" rIns="0" wrap="square" tIns="46800">
            <a:noAutofit/>
          </a:bodyPr>
          <a:lstStyle/>
          <a:p>
            <a:pPr indent="-358775" lvl="0" marL="358775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80"/>
              <a:buFont typeface="Noto Sans Symbols"/>
              <a:buNone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 each function call:</a:t>
            </a:r>
            <a:b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local variable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put “on hold”</a:t>
            </a:r>
            <a:endParaRPr/>
          </a:p>
          <a:p>
            <a:pPr indent="-358775" lvl="0" marL="358775" marR="0" rtl="0" algn="l">
              <a:spcBef>
                <a:spcPts val="1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oto Sans Symbols"/>
              <a:buNone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we return from a call:</a:t>
            </a:r>
            <a:b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revisit the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values, and print them</a:t>
            </a:r>
            <a:endParaRPr/>
          </a:p>
        </p:txBody>
      </p:sp>
      <p:sp>
        <p:nvSpPr>
          <p:cNvPr id="662" name="Google Shape;662;p32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Print, reversed</a:t>
            </a:r>
            <a:endParaRPr/>
          </a:p>
        </p:txBody>
      </p:sp>
      <p:grpSp>
        <p:nvGrpSpPr>
          <p:cNvPr id="663" name="Google Shape;663;p32"/>
          <p:cNvGrpSpPr/>
          <p:nvPr/>
        </p:nvGrpSpPr>
        <p:grpSpPr>
          <a:xfrm>
            <a:off x="7467600" y="1238250"/>
            <a:ext cx="304800" cy="609600"/>
            <a:chOff x="7467600" y="1238250"/>
            <a:chExt cx="304800" cy="609600"/>
          </a:xfrm>
        </p:grpSpPr>
        <p:sp>
          <p:nvSpPr>
            <p:cNvPr id="664" name="Google Shape;664;p32"/>
            <p:cNvSpPr/>
            <p:nvPr/>
          </p:nvSpPr>
          <p:spPr>
            <a:xfrm>
              <a:off x="7467600" y="1466850"/>
              <a:ext cx="228600" cy="228600"/>
            </a:xfrm>
            <a:prstGeom prst="ellipse">
              <a:avLst/>
            </a:prstGeom>
            <a:solidFill>
              <a:srgbClr val="FFDEB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ו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65" name="Google Shape;665;p32"/>
            <p:cNvCxnSpPr/>
            <p:nvPr/>
          </p:nvCxnSpPr>
          <p:spPr>
            <a:xfrm rot="10800000">
              <a:off x="7772400" y="1238250"/>
              <a:ext cx="0" cy="609600"/>
            </a:xfrm>
            <a:prstGeom prst="straightConnector1">
              <a:avLst/>
            </a:prstGeom>
            <a:noFill/>
            <a:ln cap="flat" cmpd="sng" w="25400">
              <a:solidFill>
                <a:srgbClr val="660033"/>
              </a:solidFill>
              <a:prstDash val="dot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666" name="Google Shape;666;p32"/>
          <p:cNvGrpSpPr/>
          <p:nvPr/>
        </p:nvGrpSpPr>
        <p:grpSpPr>
          <a:xfrm>
            <a:off x="7416800" y="2163764"/>
            <a:ext cx="355600" cy="782636"/>
            <a:chOff x="7416800" y="2163764"/>
            <a:chExt cx="355600" cy="782636"/>
          </a:xfrm>
        </p:grpSpPr>
        <p:sp>
          <p:nvSpPr>
            <p:cNvPr id="667" name="Google Shape;667;p32"/>
            <p:cNvSpPr/>
            <p:nvPr/>
          </p:nvSpPr>
          <p:spPr>
            <a:xfrm>
              <a:off x="7416800" y="2565400"/>
              <a:ext cx="258763" cy="228600"/>
            </a:xfrm>
            <a:prstGeom prst="ellipse">
              <a:avLst/>
            </a:prstGeom>
            <a:solidFill>
              <a:srgbClr val="FFDEB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ה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68" name="Google Shape;668;p32"/>
            <p:cNvCxnSpPr/>
            <p:nvPr/>
          </p:nvCxnSpPr>
          <p:spPr>
            <a:xfrm rot="10800000">
              <a:off x="7772400" y="2163764"/>
              <a:ext cx="0" cy="782636"/>
            </a:xfrm>
            <a:prstGeom prst="straightConnector1">
              <a:avLst/>
            </a:prstGeom>
            <a:noFill/>
            <a:ln cap="flat" cmpd="sng" w="25400">
              <a:solidFill>
                <a:srgbClr val="660033"/>
              </a:solidFill>
              <a:prstDash val="dot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669" name="Google Shape;669;p32"/>
          <p:cNvGrpSpPr/>
          <p:nvPr/>
        </p:nvGrpSpPr>
        <p:grpSpPr>
          <a:xfrm>
            <a:off x="7416800" y="3163264"/>
            <a:ext cx="355600" cy="665786"/>
            <a:chOff x="7416800" y="3163264"/>
            <a:chExt cx="355600" cy="665786"/>
          </a:xfrm>
        </p:grpSpPr>
        <p:sp>
          <p:nvSpPr>
            <p:cNvPr id="670" name="Google Shape;670;p32"/>
            <p:cNvSpPr/>
            <p:nvPr/>
          </p:nvSpPr>
          <p:spPr>
            <a:xfrm>
              <a:off x="7416800" y="3448050"/>
              <a:ext cx="258763" cy="228600"/>
            </a:xfrm>
            <a:prstGeom prst="ellipse">
              <a:avLst/>
            </a:prstGeom>
            <a:solidFill>
              <a:srgbClr val="FFDEB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ד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671" name="Google Shape;671;p32"/>
            <p:cNvCxnSpPr/>
            <p:nvPr/>
          </p:nvCxnSpPr>
          <p:spPr>
            <a:xfrm rot="10800000">
              <a:off x="7772400" y="3163264"/>
              <a:ext cx="0" cy="665786"/>
            </a:xfrm>
            <a:prstGeom prst="straightConnector1">
              <a:avLst/>
            </a:prstGeom>
            <a:noFill/>
            <a:ln cap="flat" cmpd="sng" w="25400">
              <a:solidFill>
                <a:srgbClr val="660033"/>
              </a:solidFill>
              <a:prstDash val="dot"/>
              <a:round/>
              <a:headEnd len="med" w="med" type="none"/>
              <a:tailEnd len="med" w="med" type="triangle"/>
            </a:ln>
          </p:spPr>
        </p:cxnSp>
      </p:grpSp>
      <p:sp>
        <p:nvSpPr>
          <p:cNvPr id="672" name="Google Shape;672;p32"/>
          <p:cNvSpPr/>
          <p:nvPr/>
        </p:nvSpPr>
        <p:spPr>
          <a:xfrm>
            <a:off x="1698764" y="3276599"/>
            <a:ext cx="2178050" cy="1925637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75600" lIns="180000" spcFirstLastPara="1" rIns="165600" wrap="square" tIns="144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% java PrintReverse</a:t>
            </a:r>
            <a:endParaRPr/>
          </a:p>
          <a:p>
            <a:pPr indent="0" lvl="0" marL="0" marR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Enter a number: 5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Enter a number: 2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Enter a number: 7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Enter a number: 0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</a:t>
            </a:r>
            <a:endParaRPr sz="12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descr="Bouquet" id="673" name="Google Shape;673;p32"/>
          <p:cNvSpPr txBox="1"/>
          <p:nvPr/>
        </p:nvSpPr>
        <p:spPr>
          <a:xfrm>
            <a:off x="511004" y="669353"/>
            <a:ext cx="4419600" cy="338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Print reverse: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33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Print, reversed</a:t>
            </a:r>
            <a:endParaRPr/>
          </a:p>
        </p:txBody>
      </p:sp>
      <p:sp>
        <p:nvSpPr>
          <p:cNvPr id="680" name="Google Shape;680;p33"/>
          <p:cNvSpPr/>
          <p:nvPr/>
        </p:nvSpPr>
        <p:spPr>
          <a:xfrm>
            <a:off x="516447" y="993604"/>
            <a:ext cx="3870325" cy="258779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75600" lIns="237600" spcFirstLastPara="1" rIns="165600" wrap="square" tIns="75600">
            <a:noAutofit/>
          </a:bodyPr>
          <a:lstStyle/>
          <a:p>
            <a:pPr indent="0" lvl="0" marL="0" marR="0" rtl="0" algn="l">
              <a:lnSpc>
                <a:spcPct val="144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Inputs numbers from the user;</a:t>
            </a:r>
            <a:endParaRPr/>
          </a:p>
          <a:p>
            <a:pPr indent="0" lvl="0" marL="0" marR="0" rtl="0" algn="l">
              <a:lnSpc>
                <a:spcPct val="144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When 0 is entered, prints the numbers, in reverse </a:t>
            </a:r>
            <a:endParaRPr/>
          </a:p>
          <a:p>
            <a:pPr indent="0" lvl="0" marL="0" marR="0" rtl="0" algn="l">
              <a:lnSpc>
                <a:spcPct val="144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private static void printReverse() {</a:t>
            </a:r>
            <a:endParaRPr/>
          </a:p>
          <a:p>
            <a:pPr indent="0" lvl="0" marL="0" marR="0" rtl="0" algn="l">
              <a:lnSpc>
                <a:spcPct val="144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In in = new In();</a:t>
            </a:r>
            <a:endParaRPr/>
          </a:p>
          <a:p>
            <a:pPr indent="0" lvl="0" marL="0" marR="0" rtl="0" algn="l">
              <a:lnSpc>
                <a:spcPct val="144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System.out.print("Enter a number: ");</a:t>
            </a:r>
            <a:endParaRPr/>
          </a:p>
          <a:p>
            <a:pPr indent="0" lvl="0" marL="0" marR="0" rtl="0" algn="l">
              <a:lnSpc>
                <a:spcPct val="144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int x = in.readInt();</a:t>
            </a:r>
            <a:endParaRPr/>
          </a:p>
          <a:p>
            <a:pPr indent="0" lvl="0" marL="0" marR="0" rtl="0" algn="l">
              <a:lnSpc>
                <a:spcPct val="144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 (x != 0) {</a:t>
            </a:r>
            <a:endParaRPr/>
          </a:p>
          <a:p>
            <a:pPr indent="0" lvl="0" marL="0" marR="0" rtl="0" algn="l">
              <a:lnSpc>
                <a:spcPct val="144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printReverse();</a:t>
            </a:r>
            <a:endParaRPr/>
          </a:p>
          <a:p>
            <a:pPr indent="0" lvl="0" marL="0" marR="0" rtl="0" algn="l">
              <a:lnSpc>
                <a:spcPct val="144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System.out.println(x);</a:t>
            </a:r>
            <a:endParaRPr/>
          </a:p>
          <a:p>
            <a:pPr indent="0" lvl="0" marL="0" marR="0" rtl="0" algn="l">
              <a:lnSpc>
                <a:spcPct val="144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A5A5A5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indent="0" lvl="0" marL="0" marR="0" rtl="0" algn="l">
              <a:lnSpc>
                <a:spcPct val="144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 </a:t>
            </a:r>
            <a:endParaRPr/>
          </a:p>
        </p:txBody>
      </p:sp>
      <p:sp>
        <p:nvSpPr>
          <p:cNvPr id="681" name="Google Shape;681;p33"/>
          <p:cNvSpPr/>
          <p:nvPr/>
        </p:nvSpPr>
        <p:spPr>
          <a:xfrm>
            <a:off x="4619501" y="993604"/>
            <a:ext cx="3870325" cy="258779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75600" lIns="237600" spcFirstLastPara="1" rIns="165600" wrap="square" tIns="75600">
            <a:noAutofit/>
          </a:bodyPr>
          <a:lstStyle/>
          <a:p>
            <a:pPr indent="0" lvl="0" marL="0" marR="0" rtl="0" algn="l">
              <a:lnSpc>
                <a:spcPct val="144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Read and print numbers,</a:t>
            </a:r>
            <a:endParaRPr/>
          </a:p>
          <a:p>
            <a:pPr indent="0" lvl="0" marL="0" marR="0" rtl="0" algn="l">
              <a:lnSpc>
                <a:spcPct val="144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until 0 is entered</a:t>
            </a:r>
            <a:endParaRPr sz="12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44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private static void printReverse1() {</a:t>
            </a:r>
            <a:endParaRPr/>
          </a:p>
          <a:p>
            <a:pPr indent="0" lvl="0" marL="0" marR="0" rtl="0" algn="l">
              <a:lnSpc>
                <a:spcPct val="144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In in = new In();</a:t>
            </a:r>
            <a:endParaRPr/>
          </a:p>
          <a:p>
            <a:pPr indent="0" lvl="0" marL="0" marR="0" rtl="0" algn="l">
              <a:lnSpc>
                <a:spcPct val="144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System.out.print("Enter a number: ");</a:t>
            </a:r>
            <a:endParaRPr/>
          </a:p>
          <a:p>
            <a:pPr indent="0" lvl="0" marL="0" marR="0" rtl="0" algn="l">
              <a:lnSpc>
                <a:spcPct val="144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int x = in.readInt();</a:t>
            </a:r>
            <a:endParaRPr sz="1200">
              <a:solidFill>
                <a:srgbClr val="00664C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44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if (x != 0) {</a:t>
            </a:r>
            <a:endParaRPr/>
          </a:p>
          <a:p>
            <a:pPr indent="0" lvl="0" marL="0" marR="0" rtl="0" algn="l">
              <a:lnSpc>
                <a:spcPct val="144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</a:t>
            </a:r>
            <a:r>
              <a:rPr lang="en-US" sz="1200">
                <a:solidFill>
                  <a:srgbClr val="0B41DA"/>
                </a:solidFill>
                <a:latin typeface="Consolas"/>
                <a:ea typeface="Consolas"/>
                <a:cs typeface="Consolas"/>
                <a:sym typeface="Consolas"/>
              </a:rPr>
              <a:t>System.out.println(x);</a:t>
            </a:r>
            <a:endParaRPr/>
          </a:p>
          <a:p>
            <a:pPr indent="0" lvl="0" marL="0" marR="0" rtl="0" algn="l">
              <a:lnSpc>
                <a:spcPct val="144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B41DA"/>
                </a:solidFill>
                <a:latin typeface="Consolas"/>
                <a:ea typeface="Consolas"/>
                <a:cs typeface="Consolas"/>
                <a:sym typeface="Consolas"/>
              </a:rPr>
              <a:t>      printReverse1();</a:t>
            </a:r>
            <a:endParaRPr/>
          </a:p>
          <a:p>
            <a:pPr indent="0" lvl="0" marL="0" marR="0" rtl="0" algn="l">
              <a:lnSpc>
                <a:spcPct val="144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/>
          </a:p>
          <a:p>
            <a:pPr indent="0" lvl="0" marL="0" marR="0" rtl="0" algn="l">
              <a:lnSpc>
                <a:spcPct val="1448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 </a:t>
            </a:r>
            <a:endParaRPr/>
          </a:p>
        </p:txBody>
      </p:sp>
      <p:sp>
        <p:nvSpPr>
          <p:cNvPr descr="Bouquet" id="682" name="Google Shape;682;p33"/>
          <p:cNvSpPr txBox="1"/>
          <p:nvPr/>
        </p:nvSpPr>
        <p:spPr>
          <a:xfrm>
            <a:off x="4550229" y="655465"/>
            <a:ext cx="4419600" cy="338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Print reverse, reversed:</a:t>
            </a:r>
            <a:endParaRPr/>
          </a:p>
        </p:txBody>
      </p:sp>
      <p:sp>
        <p:nvSpPr>
          <p:cNvPr id="683" name="Google Shape;683;p33"/>
          <p:cNvSpPr/>
          <p:nvPr/>
        </p:nvSpPr>
        <p:spPr>
          <a:xfrm>
            <a:off x="6068717" y="3182764"/>
            <a:ext cx="2284412" cy="1770236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75600" lIns="237600" spcFirstLastPara="1" rIns="165600" wrap="square" tIns="1440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Enter a number: 5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Enter a number: 2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Enter a number: 7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Enter a number: 0</a:t>
            </a:r>
            <a:endParaRPr/>
          </a:p>
        </p:txBody>
      </p:sp>
      <p:grpSp>
        <p:nvGrpSpPr>
          <p:cNvPr id="684" name="Google Shape;684;p33"/>
          <p:cNvGrpSpPr/>
          <p:nvPr/>
        </p:nvGrpSpPr>
        <p:grpSpPr>
          <a:xfrm>
            <a:off x="2182871" y="3325644"/>
            <a:ext cx="3303529" cy="1934606"/>
            <a:chOff x="4203240" y="3934064"/>
            <a:chExt cx="3303529" cy="1934606"/>
          </a:xfrm>
        </p:grpSpPr>
        <p:sp>
          <p:nvSpPr>
            <p:cNvPr id="685" name="Google Shape;685;p33"/>
            <p:cNvSpPr/>
            <p:nvPr/>
          </p:nvSpPr>
          <p:spPr>
            <a:xfrm>
              <a:off x="4203240" y="4884090"/>
              <a:ext cx="3303529" cy="984580"/>
            </a:xfrm>
            <a:prstGeom prst="roundRect">
              <a:avLst>
                <a:gd fmla="val 16667" name="adj"/>
              </a:avLst>
            </a:prstGeom>
            <a:solidFill>
              <a:srgbClr val="FFF0C2"/>
            </a:solidFill>
            <a:ln>
              <a:noFill/>
            </a:ln>
          </p:spPr>
          <p:txBody>
            <a:bodyPr anchorCtr="0" anchor="ctr" bIns="45700" lIns="91425" spcFirstLastPara="1" rIns="0" wrap="square" tIns="46800">
              <a:noAutofit/>
            </a:bodyPr>
            <a:lstStyle/>
            <a:p>
              <a:pPr indent="-171450" lvl="0" marL="17145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lang="en-US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Recursive version of a while loop</a:t>
              </a:r>
              <a:endParaRPr/>
            </a:p>
            <a:p>
              <a:pPr indent="-171450" lvl="0" marL="171450" marR="0" rtl="0" algn="l">
                <a:spcBef>
                  <a:spcPts val="900"/>
                </a:spcBef>
                <a:spcAft>
                  <a:spcPts val="0"/>
                </a:spcAft>
                <a:buClr>
                  <a:schemeClr val="dk1"/>
                </a:buClr>
                <a:buSzPts val="1600"/>
                <a:buFont typeface="Arial"/>
                <a:buChar char="•"/>
              </a:pPr>
              <a:r>
                <a:rPr lang="en-US" sz="16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In principle, every loop can be implemented recursively</a:t>
              </a:r>
              <a:endParaRPr/>
            </a:p>
          </p:txBody>
        </p:sp>
        <p:cxnSp>
          <p:nvCxnSpPr>
            <p:cNvPr id="686" name="Google Shape;686;p33"/>
            <p:cNvCxnSpPr/>
            <p:nvPr/>
          </p:nvCxnSpPr>
          <p:spPr>
            <a:xfrm flipH="1" rot="10800000">
              <a:off x="7125769" y="3934064"/>
              <a:ext cx="228600" cy="936138"/>
            </a:xfrm>
            <a:prstGeom prst="straightConnector1">
              <a:avLst/>
            </a:prstGeom>
            <a:noFill/>
            <a:ln cap="flat" cmpd="sng" w="19050">
              <a:solidFill>
                <a:srgbClr val="A5A5A5"/>
              </a:solidFill>
              <a:prstDash val="solid"/>
              <a:round/>
              <a:headEnd len="med" w="med" type="none"/>
              <a:tailEnd len="lg" w="lg" type="stealth"/>
            </a:ln>
          </p:spPr>
        </p:cxnSp>
      </p:grpSp>
      <p:sp>
        <p:nvSpPr>
          <p:cNvPr descr="Bouquet" id="687" name="Google Shape;687;p33"/>
          <p:cNvSpPr txBox="1"/>
          <p:nvPr/>
        </p:nvSpPr>
        <p:spPr>
          <a:xfrm>
            <a:off x="511004" y="669353"/>
            <a:ext cx="4419600" cy="338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Print reverse: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34"/>
          <p:cNvSpPr txBox="1"/>
          <p:nvPr>
            <p:ph idx="1" type="body"/>
          </p:nvPr>
        </p:nvSpPr>
        <p:spPr>
          <a:xfrm>
            <a:off x="762000" y="1023937"/>
            <a:ext cx="5889625" cy="481012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88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u="sng"/>
              <a:t>Recursive functions</a:t>
            </a:r>
            <a:r>
              <a:rPr lang="en-US" sz="1400"/>
              <a:t> (examples)</a:t>
            </a:r>
            <a:endParaRPr/>
          </a:p>
          <a:p>
            <a:pPr indent="-285750" lvl="1" marL="681038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Factorial</a:t>
            </a:r>
            <a:endParaRPr/>
          </a:p>
          <a:p>
            <a:pPr indent="-285750" lvl="1" marL="681038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String processing</a:t>
            </a:r>
            <a:endParaRPr/>
          </a:p>
          <a:p>
            <a:pPr indent="-285750" lvl="1" marL="681038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Fibonacci</a:t>
            </a:r>
            <a:endParaRPr/>
          </a:p>
          <a:p>
            <a:pPr indent="-285750" lvl="1" marL="681038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Power</a:t>
            </a:r>
            <a:endParaRPr/>
          </a:p>
          <a:p>
            <a:pPr indent="0" lvl="0" marL="8890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u="sng"/>
              <a:t>Recursive procedures</a:t>
            </a:r>
            <a:r>
              <a:rPr lang="en-US" sz="1400"/>
              <a:t> (examples)</a:t>
            </a:r>
            <a:endParaRPr/>
          </a:p>
          <a:p>
            <a:pPr indent="-285750" lvl="1" marL="681038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Printing</a:t>
            </a:r>
            <a:endParaRPr/>
          </a:p>
          <a:p>
            <a:pPr indent="-285750" lvl="1" marL="681038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Fractals</a:t>
            </a:r>
            <a:endParaRPr/>
          </a:p>
          <a:p>
            <a:pPr indent="-285750" lvl="1" marL="681038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Permutations</a:t>
            </a:r>
            <a:endParaRPr/>
          </a:p>
        </p:txBody>
      </p:sp>
      <p:sp>
        <p:nvSpPr>
          <p:cNvPr id="693" name="Google Shape;693;p34"/>
          <p:cNvSpPr/>
          <p:nvPr/>
        </p:nvSpPr>
        <p:spPr>
          <a:xfrm>
            <a:off x="914400" y="4343400"/>
            <a:ext cx="465138" cy="37782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F7F7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694" name="Google Shape;694;p34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Lecture plan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5"/>
          <p:cNvSpPr txBox="1"/>
          <p:nvPr/>
        </p:nvSpPr>
        <p:spPr>
          <a:xfrm>
            <a:off x="-1119188" y="3041650"/>
            <a:ext cx="185738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35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Fractal drawing</a:t>
            </a:r>
            <a:endParaRPr/>
          </a:p>
        </p:txBody>
      </p:sp>
      <p:pic>
        <p:nvPicPr>
          <p:cNvPr descr="Create Fractals with this Recursive Drawing Tool" id="702" name="Google Shape;70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806" y="1066800"/>
            <a:ext cx="4333194" cy="3494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8026" y="2209800"/>
            <a:ext cx="4005262" cy="402636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36"/>
          <p:cNvSpPr txBox="1"/>
          <p:nvPr/>
        </p:nvSpPr>
        <p:spPr>
          <a:xfrm>
            <a:off x="-1119188" y="3041650"/>
            <a:ext cx="185738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36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Fractal drawing</a:t>
            </a:r>
            <a:endParaRPr/>
          </a:p>
        </p:txBody>
      </p:sp>
      <p:pic>
        <p:nvPicPr>
          <p:cNvPr id="711" name="Google Shape;711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8026" y="2209800"/>
            <a:ext cx="4005262" cy="402636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712" name="Google Shape;712;p36"/>
          <p:cNvSpPr txBox="1"/>
          <p:nvPr/>
        </p:nvSpPr>
        <p:spPr>
          <a:xfrm>
            <a:off x="419100" y="737564"/>
            <a:ext cx="8305800" cy="315912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170"/>
              <a:buFont typeface="Noto Sans Symbols"/>
              <a:buNone/>
            </a:pPr>
            <a:r>
              <a:rPr lang="en-US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Task: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draw a “fractal 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figure”</a:t>
            </a:r>
            <a:endParaRPr/>
          </a:p>
        </p:txBody>
      </p:sp>
      <p:sp>
        <p:nvSpPr>
          <p:cNvPr id="713" name="Google Shape;713;p36"/>
          <p:cNvSpPr txBox="1"/>
          <p:nvPr/>
        </p:nvSpPr>
        <p:spPr>
          <a:xfrm>
            <a:off x="446754" y="1075247"/>
            <a:ext cx="784315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17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37"/>
          <p:cNvSpPr txBox="1"/>
          <p:nvPr/>
        </p:nvSpPr>
        <p:spPr>
          <a:xfrm>
            <a:off x="-1119188" y="3041650"/>
            <a:ext cx="185738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37"/>
          <p:cNvSpPr txBox="1"/>
          <p:nvPr/>
        </p:nvSpPr>
        <p:spPr>
          <a:xfrm>
            <a:off x="419100" y="737564"/>
            <a:ext cx="8305800" cy="315912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170"/>
              <a:buFont typeface="Noto Sans Symbols"/>
              <a:buNone/>
            </a:pPr>
            <a:r>
              <a:rPr lang="en-US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Task: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draw a “fractal 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figure”</a:t>
            </a:r>
            <a:endParaRPr/>
          </a:p>
        </p:txBody>
      </p:sp>
      <p:sp>
        <p:nvSpPr>
          <p:cNvPr id="721" name="Google Shape;721;p37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Fractal drawing</a:t>
            </a:r>
            <a:endParaRPr/>
          </a:p>
        </p:txBody>
      </p:sp>
      <p:sp>
        <p:nvSpPr>
          <p:cNvPr id="722" name="Google Shape;722;p37"/>
          <p:cNvSpPr txBox="1"/>
          <p:nvPr/>
        </p:nvSpPr>
        <p:spPr>
          <a:xfrm>
            <a:off x="446754" y="1075247"/>
            <a:ext cx="784315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227013" lvl="0" marL="2270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Draw an 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figure of a given </a:t>
            </a:r>
            <a:r>
              <a:rPr i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size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centered at (</a:t>
            </a:r>
            <a:r>
              <a:rPr i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i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i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7013" lvl="0" marL="22701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Draw 4 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figures of </a:t>
            </a:r>
            <a:r>
              <a:rPr i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half the size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centered at the 4 tips of the H</a:t>
            </a:r>
            <a:endParaRPr/>
          </a:p>
          <a:p>
            <a:pPr indent="-227013" lvl="0" marL="22701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Draw 4 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figures of </a:t>
            </a:r>
            <a:r>
              <a:rPr i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half the size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centered at the 4 tips of every H</a:t>
            </a:r>
            <a:endParaRPr/>
          </a:p>
          <a:p>
            <a:pPr indent="-227013" lvl="0" marL="22701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Etc.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ts val="117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23" name="Google Shape;723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594" y="2928428"/>
            <a:ext cx="2641600" cy="286226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724" name="Google Shape;724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66281" y="2942832"/>
            <a:ext cx="2611438" cy="2839921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pic>
        <p:nvPicPr>
          <p:cNvPr id="725" name="Google Shape;725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19031" y="2928062"/>
            <a:ext cx="2632075" cy="285310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726" name="Google Shape;726;p37"/>
          <p:cNvSpPr txBox="1"/>
          <p:nvPr/>
        </p:nvSpPr>
        <p:spPr>
          <a:xfrm>
            <a:off x="1426999" y="4170810"/>
            <a:ext cx="93662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A5A5A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i="1" lang="en-US" sz="1000">
                <a:solidFill>
                  <a:srgbClr val="A5A5A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1000">
                <a:solidFill>
                  <a:srgbClr val="A5A5A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i="1" lang="en-US" sz="1000">
                <a:solidFill>
                  <a:srgbClr val="A5A5A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1000">
                <a:solidFill>
                  <a:srgbClr val="A5A5A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</p:txBody>
      </p:sp>
      <p:sp>
        <p:nvSpPr>
          <p:cNvPr id="727" name="Google Shape;727;p37"/>
          <p:cNvSpPr/>
          <p:nvPr/>
        </p:nvSpPr>
        <p:spPr>
          <a:xfrm flipH="1" rot="-5400000">
            <a:off x="1548416" y="3986813"/>
            <a:ext cx="152154" cy="1170619"/>
          </a:xfrm>
          <a:prstGeom prst="rightBrace">
            <a:avLst>
              <a:gd fmla="val 71280" name="adj1"/>
              <a:gd fmla="val 50000" name="adj2"/>
            </a:avLst>
          </a:prstGeom>
          <a:noFill/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37"/>
          <p:cNvSpPr txBox="1"/>
          <p:nvPr/>
        </p:nvSpPr>
        <p:spPr>
          <a:xfrm>
            <a:off x="1436524" y="4630956"/>
            <a:ext cx="93662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000">
                <a:solidFill>
                  <a:srgbClr val="A5A5A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size</a:t>
            </a:r>
            <a:endParaRPr i="1" sz="1050">
              <a:solidFill>
                <a:srgbClr val="A5A5A5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29" name="Google Shape;729;p37"/>
          <p:cNvSpPr/>
          <p:nvPr/>
        </p:nvSpPr>
        <p:spPr>
          <a:xfrm>
            <a:off x="1592826" y="4432420"/>
            <a:ext cx="76200" cy="76200"/>
          </a:xfrm>
          <a:prstGeom prst="ellipse">
            <a:avLst/>
          </a:prstGeom>
          <a:solidFill>
            <a:srgbClr val="0B41DA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38"/>
          <p:cNvSpPr txBox="1"/>
          <p:nvPr/>
        </p:nvSpPr>
        <p:spPr>
          <a:xfrm>
            <a:off x="-1119188" y="3041650"/>
            <a:ext cx="185738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38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Fractal drawing</a:t>
            </a:r>
            <a:endParaRPr/>
          </a:p>
        </p:txBody>
      </p:sp>
      <p:sp>
        <p:nvSpPr>
          <p:cNvPr id="737" name="Google Shape;737;p38"/>
          <p:cNvSpPr txBox="1"/>
          <p:nvPr/>
        </p:nvSpPr>
        <p:spPr>
          <a:xfrm>
            <a:off x="419100" y="737564"/>
            <a:ext cx="8305800" cy="315912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170"/>
              <a:buFont typeface="Noto Sans Symbols"/>
              <a:buNone/>
            </a:pPr>
            <a:r>
              <a:rPr lang="en-US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Task: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draw a “fractal 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figure”</a:t>
            </a:r>
            <a:endParaRPr/>
          </a:p>
        </p:txBody>
      </p:sp>
      <p:sp>
        <p:nvSpPr>
          <p:cNvPr id="738" name="Google Shape;738;p38"/>
          <p:cNvSpPr txBox="1"/>
          <p:nvPr/>
        </p:nvSpPr>
        <p:spPr>
          <a:xfrm>
            <a:off x="446754" y="1075247"/>
            <a:ext cx="784315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227013" lvl="0" marL="2270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Draw an 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figure of a given </a:t>
            </a:r>
            <a:r>
              <a:rPr i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size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centered at (</a:t>
            </a:r>
            <a:r>
              <a:rPr i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i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i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7013" lvl="0" marL="22701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Draw 4 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figures of </a:t>
            </a:r>
            <a:r>
              <a:rPr i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half the size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centered at the 4 tips of the H</a:t>
            </a:r>
            <a:endParaRPr/>
          </a:p>
          <a:p>
            <a:pPr indent="-227013" lvl="0" marL="22701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Draw 4 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figures of </a:t>
            </a:r>
            <a:r>
              <a:rPr i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half the size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centered at the 4 tips of every H</a:t>
            </a:r>
            <a:endParaRPr/>
          </a:p>
          <a:p>
            <a:pPr indent="-227013" lvl="0" marL="22701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Etc.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ts val="117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39" name="Google Shape;739;p38"/>
          <p:cNvSpPr/>
          <p:nvPr/>
        </p:nvSpPr>
        <p:spPr>
          <a:xfrm>
            <a:off x="405731" y="2478087"/>
            <a:ext cx="4124994" cy="3465513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75600" lIns="180000" spcFirstLastPara="1" rIns="0" wrap="square" tIns="75600">
            <a:noAutofit/>
          </a:bodyPr>
          <a:lstStyle/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static void drawH(double x, double y,</a:t>
            </a:r>
            <a:b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double size) {</a:t>
            </a:r>
            <a:endParaRPr/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endParaRPr sz="12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740" name="Google Shape;740;p38"/>
          <p:cNvGrpSpPr/>
          <p:nvPr/>
        </p:nvGrpSpPr>
        <p:grpSpPr>
          <a:xfrm>
            <a:off x="5065713" y="2392363"/>
            <a:ext cx="4125912" cy="3341687"/>
            <a:chOff x="5064977" y="2393032"/>
            <a:chExt cx="4127286" cy="3341560"/>
          </a:xfrm>
        </p:grpSpPr>
        <p:cxnSp>
          <p:nvCxnSpPr>
            <p:cNvPr id="741" name="Google Shape;741;p38"/>
            <p:cNvCxnSpPr/>
            <p:nvPr/>
          </p:nvCxnSpPr>
          <p:spPr>
            <a:xfrm flipH="1">
              <a:off x="5876422" y="2624603"/>
              <a:ext cx="9478" cy="3032731"/>
            </a:xfrm>
            <a:prstGeom prst="straightConnector1">
              <a:avLst/>
            </a:prstGeom>
            <a:noFill/>
            <a:ln cap="flat" cmpd="sng" w="9525">
              <a:solidFill>
                <a:srgbClr val="000090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cxnSp>
          <p:nvCxnSpPr>
            <p:cNvPr id="742" name="Google Shape;742;p38"/>
            <p:cNvCxnSpPr/>
            <p:nvPr/>
          </p:nvCxnSpPr>
          <p:spPr>
            <a:xfrm flipH="1">
              <a:off x="8244452" y="2624603"/>
              <a:ext cx="9478" cy="3032731"/>
            </a:xfrm>
            <a:prstGeom prst="straightConnector1">
              <a:avLst/>
            </a:prstGeom>
            <a:noFill/>
            <a:ln cap="flat" cmpd="sng" w="9525">
              <a:solidFill>
                <a:srgbClr val="000090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cxnSp>
          <p:nvCxnSpPr>
            <p:cNvPr id="743" name="Google Shape;743;p38"/>
            <p:cNvCxnSpPr/>
            <p:nvPr/>
          </p:nvCxnSpPr>
          <p:spPr>
            <a:xfrm rot="10800000">
              <a:off x="5876422" y="4132255"/>
              <a:ext cx="1198497" cy="0"/>
            </a:xfrm>
            <a:prstGeom prst="straightConnector1">
              <a:avLst/>
            </a:prstGeom>
            <a:noFill/>
            <a:ln cap="flat" cmpd="sng" w="9525">
              <a:solidFill>
                <a:srgbClr val="000090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sp>
          <p:nvSpPr>
            <p:cNvPr id="744" name="Google Shape;744;p38"/>
            <p:cNvSpPr txBox="1"/>
            <p:nvPr/>
          </p:nvSpPr>
          <p:spPr>
            <a:xfrm>
              <a:off x="6857861" y="3707432"/>
              <a:ext cx="936937" cy="3079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</a:t>
              </a:r>
              <a:r>
                <a:rPr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</a:t>
              </a:r>
              <a:r>
                <a:rPr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</a:t>
              </a: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endParaRPr/>
            </a:p>
          </p:txBody>
        </p:sp>
        <p:sp>
          <p:nvSpPr>
            <p:cNvPr id="745" name="Google Shape;745;p38"/>
            <p:cNvSpPr txBox="1"/>
            <p:nvPr/>
          </p:nvSpPr>
          <p:spPr>
            <a:xfrm>
              <a:off x="8244210" y="2393032"/>
              <a:ext cx="938524" cy="3079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 </a:t>
              </a:r>
              <a:r>
                <a:rPr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baseline="-25000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</a:t>
              </a:r>
              <a:r>
                <a:rPr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</a:t>
              </a:r>
              <a:r>
                <a:rPr baseline="-25000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endParaRPr/>
            </a:p>
          </p:txBody>
        </p:sp>
        <p:sp>
          <p:nvSpPr>
            <p:cNvPr id="746" name="Google Shape;746;p38"/>
            <p:cNvSpPr txBox="1"/>
            <p:nvPr/>
          </p:nvSpPr>
          <p:spPr>
            <a:xfrm>
              <a:off x="5069741" y="2397794"/>
              <a:ext cx="938525" cy="3079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 </a:t>
              </a:r>
              <a:r>
                <a:rPr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baseline="-25000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</a:t>
              </a: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</a:t>
              </a:r>
              <a:r>
                <a:rPr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</a:t>
              </a:r>
              <a:r>
                <a:rPr baseline="-25000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endParaRPr/>
            </a:p>
          </p:txBody>
        </p:sp>
        <p:sp>
          <p:nvSpPr>
            <p:cNvPr id="747" name="Google Shape;747;p38"/>
            <p:cNvSpPr txBox="1"/>
            <p:nvPr/>
          </p:nvSpPr>
          <p:spPr>
            <a:xfrm>
              <a:off x="8253739" y="5426629"/>
              <a:ext cx="938524" cy="3079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 </a:t>
              </a:r>
              <a:r>
                <a:rPr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baseline="-25000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</a:t>
              </a:r>
              <a:r>
                <a:rPr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</a:t>
              </a:r>
              <a:r>
                <a:rPr baseline="-25000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</a:t>
              </a: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endParaRPr/>
            </a:p>
          </p:txBody>
        </p:sp>
        <p:sp>
          <p:nvSpPr>
            <p:cNvPr id="748" name="Google Shape;748;p38"/>
            <p:cNvSpPr txBox="1"/>
            <p:nvPr/>
          </p:nvSpPr>
          <p:spPr>
            <a:xfrm>
              <a:off x="5064977" y="5417104"/>
              <a:ext cx="938524" cy="3079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 </a:t>
              </a:r>
              <a:r>
                <a:rPr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baseline="-25000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</a:t>
              </a: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</a:t>
              </a:r>
              <a:r>
                <a:rPr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</a:t>
              </a:r>
              <a:r>
                <a:rPr baseline="-25000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</a:t>
              </a: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endParaRPr/>
            </a:p>
          </p:txBody>
        </p:sp>
        <p:sp>
          <p:nvSpPr>
            <p:cNvPr id="749" name="Google Shape;749;p38"/>
            <p:cNvSpPr txBox="1"/>
            <p:nvPr/>
          </p:nvSpPr>
          <p:spPr>
            <a:xfrm>
              <a:off x="6869009" y="4446273"/>
              <a:ext cx="637282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size</a:t>
              </a:r>
              <a:endParaRPr/>
            </a:p>
          </p:txBody>
        </p:sp>
        <p:sp>
          <p:nvSpPr>
            <p:cNvPr id="750" name="Google Shape;750;p38"/>
            <p:cNvSpPr/>
            <p:nvPr/>
          </p:nvSpPr>
          <p:spPr>
            <a:xfrm flipH="1" rot="-5400000">
              <a:off x="6962718" y="3216492"/>
              <a:ext cx="255578" cy="2269293"/>
            </a:xfrm>
            <a:prstGeom prst="rightBrace">
              <a:avLst>
                <a:gd fmla="val 71280" name="adj1"/>
                <a:gd fmla="val 50000" name="adj2"/>
              </a:avLst>
            </a:prstGeom>
            <a:noFill/>
            <a:ln cap="flat" cmpd="sng" w="9525">
              <a:solidFill>
                <a:srgbClr val="3F3F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38"/>
            <p:cNvSpPr/>
            <p:nvPr/>
          </p:nvSpPr>
          <p:spPr>
            <a:xfrm flipH="1" rot="10800000">
              <a:off x="6032086" y="2624798"/>
              <a:ext cx="254085" cy="1430283"/>
            </a:xfrm>
            <a:prstGeom prst="rightBrace">
              <a:avLst>
                <a:gd fmla="val 71280" name="adj1"/>
                <a:gd fmla="val 50000" name="adj2"/>
              </a:avLst>
            </a:prstGeom>
            <a:noFill/>
            <a:ln cap="flat" cmpd="sng" w="9525">
              <a:solidFill>
                <a:srgbClr val="3F3F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38"/>
            <p:cNvSpPr txBox="1"/>
            <p:nvPr/>
          </p:nvSpPr>
          <p:spPr>
            <a:xfrm>
              <a:off x="6259538" y="3164660"/>
              <a:ext cx="156451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½ size</a:t>
              </a:r>
              <a:endParaRPr/>
            </a:p>
          </p:txBody>
        </p:sp>
        <p:sp>
          <p:nvSpPr>
            <p:cNvPr id="753" name="Google Shape;753;p38"/>
            <p:cNvSpPr txBox="1"/>
            <p:nvPr/>
          </p:nvSpPr>
          <p:spPr>
            <a:xfrm>
              <a:off x="5098325" y="3929674"/>
              <a:ext cx="938525" cy="3079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 </a:t>
              </a:r>
              <a:r>
                <a:rPr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baseline="-25000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</a:t>
              </a: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</a:t>
              </a:r>
              <a:r>
                <a:rPr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</a:t>
              </a: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endParaRPr/>
            </a:p>
          </p:txBody>
        </p:sp>
        <p:sp>
          <p:nvSpPr>
            <p:cNvPr id="754" name="Google Shape;754;p38"/>
            <p:cNvSpPr txBox="1"/>
            <p:nvPr/>
          </p:nvSpPr>
          <p:spPr>
            <a:xfrm>
              <a:off x="8225154" y="3899512"/>
              <a:ext cx="936937" cy="3079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 </a:t>
              </a:r>
              <a:r>
                <a:rPr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baseline="-25000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</a:t>
              </a:r>
              <a:r>
                <a:rPr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</a:t>
              </a: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endParaRPr/>
            </a:p>
          </p:txBody>
        </p:sp>
        <p:cxnSp>
          <p:nvCxnSpPr>
            <p:cNvPr id="755" name="Google Shape;755;p38"/>
            <p:cNvCxnSpPr/>
            <p:nvPr/>
          </p:nvCxnSpPr>
          <p:spPr>
            <a:xfrm rot="10800000">
              <a:off x="7074919" y="4132255"/>
              <a:ext cx="1175285" cy="922"/>
            </a:xfrm>
            <a:prstGeom prst="straightConnector1">
              <a:avLst/>
            </a:prstGeom>
            <a:noFill/>
            <a:ln cap="flat" cmpd="sng" w="9525">
              <a:solidFill>
                <a:srgbClr val="000090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39"/>
          <p:cNvSpPr txBox="1"/>
          <p:nvPr/>
        </p:nvSpPr>
        <p:spPr>
          <a:xfrm>
            <a:off x="-1119188" y="3041650"/>
            <a:ext cx="185738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39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Fractal drawing</a:t>
            </a:r>
            <a:endParaRPr/>
          </a:p>
        </p:txBody>
      </p:sp>
      <p:sp>
        <p:nvSpPr>
          <p:cNvPr id="763" name="Google Shape;763;p39"/>
          <p:cNvSpPr txBox="1"/>
          <p:nvPr/>
        </p:nvSpPr>
        <p:spPr>
          <a:xfrm>
            <a:off x="419100" y="737564"/>
            <a:ext cx="8305800" cy="315912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170"/>
              <a:buFont typeface="Noto Sans Symbols"/>
              <a:buNone/>
            </a:pPr>
            <a:r>
              <a:rPr lang="en-US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Task: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draw a “fractal 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figure”</a:t>
            </a:r>
            <a:endParaRPr/>
          </a:p>
        </p:txBody>
      </p:sp>
      <p:sp>
        <p:nvSpPr>
          <p:cNvPr id="764" name="Google Shape;764;p39"/>
          <p:cNvSpPr/>
          <p:nvPr/>
        </p:nvSpPr>
        <p:spPr>
          <a:xfrm>
            <a:off x="405731" y="2478087"/>
            <a:ext cx="4124994" cy="3465513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75600" lIns="180000" spcFirstLastPara="1" rIns="0" wrap="square" tIns="75600">
            <a:noAutofit/>
          </a:bodyPr>
          <a:lstStyle/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static void drawH(double x, double y,</a:t>
            </a:r>
            <a:b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double size) {</a:t>
            </a:r>
            <a:endParaRPr/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double x0 = x – size/2, x1 = x + size/2;</a:t>
            </a:r>
            <a:endParaRPr/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double y0 = y – size/2, y1 = y + size/2;</a:t>
            </a:r>
            <a:endParaRPr/>
          </a:p>
          <a:p>
            <a:pPr indent="0" lvl="0" marL="0" marR="0" rtl="0" algn="l">
              <a:lnSpc>
                <a:spcPct val="1338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300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Draws the H figure</a:t>
            </a:r>
            <a:endParaRPr/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StdDraw.line(x0, y, x1, y);</a:t>
            </a:r>
            <a:endParaRPr/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StdDraw.line(x0, y0, x0, y1);</a:t>
            </a:r>
            <a:endParaRPr/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StdDraw.line(x1, y0, x1, y1);</a:t>
            </a:r>
            <a:endParaRPr/>
          </a:p>
          <a:p>
            <a:pPr indent="0" lvl="0" marL="0" marR="0" rtl="0" algn="l">
              <a:lnSpc>
                <a:spcPct val="1338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300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Draws 4 H figures of half the size, at the</a:t>
            </a:r>
            <a:endParaRPr/>
          </a:p>
          <a:p>
            <a:pPr indent="0" lvl="0" marL="0" marR="0" rtl="0" algn="l">
              <a:lnSpc>
                <a:spcPct val="1338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// four tips of the current H figure</a:t>
            </a:r>
            <a:endParaRPr/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drawH(x0, y0, size/2);</a:t>
            </a:r>
            <a:endParaRPr/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drawH(x0, y1, size/2);</a:t>
            </a:r>
            <a:endParaRPr/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drawH(x1, y0, size/2);</a:t>
            </a:r>
            <a:endParaRPr/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drawH(x1, y1, size/2);</a:t>
            </a:r>
            <a:endParaRPr/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765" name="Google Shape;765;p39"/>
          <p:cNvSpPr txBox="1"/>
          <p:nvPr/>
        </p:nvSpPr>
        <p:spPr>
          <a:xfrm>
            <a:off x="446754" y="1075247"/>
            <a:ext cx="7843157" cy="129745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227013" lvl="0" marL="2270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Draw an 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figure of a given </a:t>
            </a:r>
            <a:r>
              <a:rPr i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size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centered at (</a:t>
            </a:r>
            <a:r>
              <a:rPr i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i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i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7013" lvl="0" marL="22701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Draw 4 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figures of </a:t>
            </a:r>
            <a:r>
              <a:rPr i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half the size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centered at the 4 tips of the H</a:t>
            </a:r>
            <a:endParaRPr/>
          </a:p>
          <a:p>
            <a:pPr indent="-227013" lvl="0" marL="22701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Draw 4 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figures of </a:t>
            </a:r>
            <a:r>
              <a:rPr i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half the size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centered at the 4 tips of every H</a:t>
            </a:r>
            <a:endParaRPr/>
          </a:p>
          <a:p>
            <a:pPr indent="-227013" lvl="0" marL="22701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Etc.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ts val="117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766" name="Google Shape;766;p39"/>
          <p:cNvGrpSpPr/>
          <p:nvPr/>
        </p:nvGrpSpPr>
        <p:grpSpPr>
          <a:xfrm>
            <a:off x="5065713" y="2392363"/>
            <a:ext cx="4125912" cy="3341687"/>
            <a:chOff x="5064977" y="2393032"/>
            <a:chExt cx="4127286" cy="3341560"/>
          </a:xfrm>
        </p:grpSpPr>
        <p:cxnSp>
          <p:nvCxnSpPr>
            <p:cNvPr id="767" name="Google Shape;767;p39"/>
            <p:cNvCxnSpPr/>
            <p:nvPr/>
          </p:nvCxnSpPr>
          <p:spPr>
            <a:xfrm flipH="1">
              <a:off x="5876422" y="2624603"/>
              <a:ext cx="9478" cy="3032731"/>
            </a:xfrm>
            <a:prstGeom prst="straightConnector1">
              <a:avLst/>
            </a:prstGeom>
            <a:noFill/>
            <a:ln cap="flat" cmpd="sng" w="9525">
              <a:solidFill>
                <a:srgbClr val="000090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cxnSp>
          <p:nvCxnSpPr>
            <p:cNvPr id="768" name="Google Shape;768;p39"/>
            <p:cNvCxnSpPr/>
            <p:nvPr/>
          </p:nvCxnSpPr>
          <p:spPr>
            <a:xfrm flipH="1">
              <a:off x="8244452" y="2624603"/>
              <a:ext cx="9478" cy="3032731"/>
            </a:xfrm>
            <a:prstGeom prst="straightConnector1">
              <a:avLst/>
            </a:prstGeom>
            <a:noFill/>
            <a:ln cap="flat" cmpd="sng" w="9525">
              <a:solidFill>
                <a:srgbClr val="000090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cxnSp>
          <p:nvCxnSpPr>
            <p:cNvPr id="769" name="Google Shape;769;p39"/>
            <p:cNvCxnSpPr/>
            <p:nvPr/>
          </p:nvCxnSpPr>
          <p:spPr>
            <a:xfrm rot="10800000">
              <a:off x="5876422" y="4132255"/>
              <a:ext cx="1198497" cy="0"/>
            </a:xfrm>
            <a:prstGeom prst="straightConnector1">
              <a:avLst/>
            </a:prstGeom>
            <a:noFill/>
            <a:ln cap="flat" cmpd="sng" w="9525">
              <a:solidFill>
                <a:srgbClr val="000090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sp>
          <p:nvSpPr>
            <p:cNvPr id="770" name="Google Shape;770;p39"/>
            <p:cNvSpPr txBox="1"/>
            <p:nvPr/>
          </p:nvSpPr>
          <p:spPr>
            <a:xfrm>
              <a:off x="6857861" y="3707432"/>
              <a:ext cx="936937" cy="3079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</a:t>
              </a:r>
              <a:r>
                <a:rPr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</a:t>
              </a:r>
              <a:r>
                <a:rPr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</a:t>
              </a: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endParaRPr/>
            </a:p>
          </p:txBody>
        </p:sp>
        <p:sp>
          <p:nvSpPr>
            <p:cNvPr id="771" name="Google Shape;771;p39"/>
            <p:cNvSpPr txBox="1"/>
            <p:nvPr/>
          </p:nvSpPr>
          <p:spPr>
            <a:xfrm>
              <a:off x="8244210" y="2393032"/>
              <a:ext cx="938524" cy="3079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 </a:t>
              </a:r>
              <a:r>
                <a:rPr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baseline="-25000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</a:t>
              </a:r>
              <a:r>
                <a:rPr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</a:t>
              </a:r>
              <a:r>
                <a:rPr baseline="-25000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endParaRPr/>
            </a:p>
          </p:txBody>
        </p:sp>
        <p:sp>
          <p:nvSpPr>
            <p:cNvPr id="772" name="Google Shape;772;p39"/>
            <p:cNvSpPr txBox="1"/>
            <p:nvPr/>
          </p:nvSpPr>
          <p:spPr>
            <a:xfrm>
              <a:off x="5069741" y="2397794"/>
              <a:ext cx="938525" cy="3079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 </a:t>
              </a:r>
              <a:r>
                <a:rPr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baseline="-25000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</a:t>
              </a: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</a:t>
              </a:r>
              <a:r>
                <a:rPr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</a:t>
              </a:r>
              <a:r>
                <a:rPr baseline="-25000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endParaRPr/>
            </a:p>
          </p:txBody>
        </p:sp>
        <p:sp>
          <p:nvSpPr>
            <p:cNvPr id="773" name="Google Shape;773;p39"/>
            <p:cNvSpPr txBox="1"/>
            <p:nvPr/>
          </p:nvSpPr>
          <p:spPr>
            <a:xfrm>
              <a:off x="8253739" y="5426629"/>
              <a:ext cx="938524" cy="3079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 </a:t>
              </a:r>
              <a:r>
                <a:rPr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baseline="-25000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</a:t>
              </a:r>
              <a:r>
                <a:rPr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</a:t>
              </a:r>
              <a:r>
                <a:rPr baseline="-25000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</a:t>
              </a: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endParaRPr/>
            </a:p>
          </p:txBody>
        </p:sp>
        <p:sp>
          <p:nvSpPr>
            <p:cNvPr id="774" name="Google Shape;774;p39"/>
            <p:cNvSpPr txBox="1"/>
            <p:nvPr/>
          </p:nvSpPr>
          <p:spPr>
            <a:xfrm>
              <a:off x="5064977" y="5417104"/>
              <a:ext cx="938524" cy="3079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 </a:t>
              </a:r>
              <a:r>
                <a:rPr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baseline="-25000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</a:t>
              </a: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</a:t>
              </a:r>
              <a:r>
                <a:rPr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</a:t>
              </a:r>
              <a:r>
                <a:rPr baseline="-25000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</a:t>
              </a: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endParaRPr/>
            </a:p>
          </p:txBody>
        </p:sp>
        <p:sp>
          <p:nvSpPr>
            <p:cNvPr id="775" name="Google Shape;775;p39"/>
            <p:cNvSpPr txBox="1"/>
            <p:nvPr/>
          </p:nvSpPr>
          <p:spPr>
            <a:xfrm>
              <a:off x="6869009" y="4446273"/>
              <a:ext cx="637282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size</a:t>
              </a:r>
              <a:endParaRPr/>
            </a:p>
          </p:txBody>
        </p:sp>
        <p:sp>
          <p:nvSpPr>
            <p:cNvPr id="776" name="Google Shape;776;p39"/>
            <p:cNvSpPr/>
            <p:nvPr/>
          </p:nvSpPr>
          <p:spPr>
            <a:xfrm flipH="1" rot="-5400000">
              <a:off x="6962718" y="3216492"/>
              <a:ext cx="255578" cy="2269293"/>
            </a:xfrm>
            <a:prstGeom prst="rightBrace">
              <a:avLst>
                <a:gd fmla="val 71280" name="adj1"/>
                <a:gd fmla="val 50000" name="adj2"/>
              </a:avLst>
            </a:prstGeom>
            <a:noFill/>
            <a:ln cap="flat" cmpd="sng" w="9525">
              <a:solidFill>
                <a:srgbClr val="3F3F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39"/>
            <p:cNvSpPr/>
            <p:nvPr/>
          </p:nvSpPr>
          <p:spPr>
            <a:xfrm flipH="1" rot="10800000">
              <a:off x="6032086" y="2624798"/>
              <a:ext cx="254085" cy="1430283"/>
            </a:xfrm>
            <a:prstGeom prst="rightBrace">
              <a:avLst>
                <a:gd fmla="val 71280" name="adj1"/>
                <a:gd fmla="val 50000" name="adj2"/>
              </a:avLst>
            </a:prstGeom>
            <a:noFill/>
            <a:ln cap="flat" cmpd="sng" w="9525">
              <a:solidFill>
                <a:srgbClr val="3F3F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39"/>
            <p:cNvSpPr txBox="1"/>
            <p:nvPr/>
          </p:nvSpPr>
          <p:spPr>
            <a:xfrm>
              <a:off x="6259538" y="3164660"/>
              <a:ext cx="156451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½ size</a:t>
              </a:r>
              <a:endParaRPr/>
            </a:p>
          </p:txBody>
        </p:sp>
        <p:sp>
          <p:nvSpPr>
            <p:cNvPr id="779" name="Google Shape;779;p39"/>
            <p:cNvSpPr txBox="1"/>
            <p:nvPr/>
          </p:nvSpPr>
          <p:spPr>
            <a:xfrm>
              <a:off x="5098325" y="3929674"/>
              <a:ext cx="938525" cy="3079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 </a:t>
              </a:r>
              <a:r>
                <a:rPr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baseline="-25000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0</a:t>
              </a: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</a:t>
              </a:r>
              <a:r>
                <a:rPr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</a:t>
              </a: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endParaRPr/>
            </a:p>
          </p:txBody>
        </p:sp>
        <p:sp>
          <p:nvSpPr>
            <p:cNvPr id="780" name="Google Shape;780;p39"/>
            <p:cNvSpPr txBox="1"/>
            <p:nvPr/>
          </p:nvSpPr>
          <p:spPr>
            <a:xfrm>
              <a:off x="8225154" y="3899512"/>
              <a:ext cx="936937" cy="3079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( </a:t>
              </a:r>
              <a:r>
                <a:rPr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x</a:t>
              </a:r>
              <a:r>
                <a:rPr baseline="-25000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</a:t>
              </a:r>
              <a:r>
                <a:rPr i="1"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y</a:t>
              </a: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endParaRPr/>
            </a:p>
          </p:txBody>
        </p:sp>
        <p:cxnSp>
          <p:nvCxnSpPr>
            <p:cNvPr id="781" name="Google Shape;781;p39"/>
            <p:cNvCxnSpPr/>
            <p:nvPr/>
          </p:nvCxnSpPr>
          <p:spPr>
            <a:xfrm rot="10800000">
              <a:off x="7074919" y="4132255"/>
              <a:ext cx="1175285" cy="922"/>
            </a:xfrm>
            <a:prstGeom prst="straightConnector1">
              <a:avLst/>
            </a:prstGeom>
            <a:noFill/>
            <a:ln cap="flat" cmpd="sng" w="9525">
              <a:solidFill>
                <a:srgbClr val="000090"/>
              </a:solidFill>
              <a:prstDash val="solid"/>
              <a:round/>
              <a:headEnd len="med" w="med" type="oval"/>
              <a:tailEnd len="med" w="med" type="none"/>
            </a:ln>
          </p:spPr>
        </p:cxn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0"/>
          <p:cNvSpPr/>
          <p:nvPr/>
        </p:nvSpPr>
        <p:spPr>
          <a:xfrm>
            <a:off x="405731" y="2478087"/>
            <a:ext cx="4124994" cy="3465513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75600" lIns="180000" spcFirstLastPara="1" rIns="0" wrap="square" tIns="75600">
            <a:noAutofit/>
          </a:bodyPr>
          <a:lstStyle/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static void drawH(double x, double y,</a:t>
            </a:r>
            <a:b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double size) {</a:t>
            </a:r>
            <a:endParaRPr/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double x0 = x – size/2, x1 = x + size/2;</a:t>
            </a:r>
            <a:endParaRPr/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double y0 = y – size/2, y1 = y + size/2;</a:t>
            </a:r>
            <a:endParaRPr/>
          </a:p>
          <a:p>
            <a:pPr indent="0" lvl="0" marL="0" marR="0" rtl="0" algn="l">
              <a:lnSpc>
                <a:spcPct val="1338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300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Draws the H figure</a:t>
            </a:r>
            <a:endParaRPr/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StdDraw.line(x0, y, x1, y);</a:t>
            </a:r>
            <a:endParaRPr/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StdDraw.line(x0, y0, x0, y1);</a:t>
            </a:r>
            <a:endParaRPr/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StdDraw.line(x1, y0, x1, y1);</a:t>
            </a:r>
            <a:endParaRPr/>
          </a:p>
          <a:p>
            <a:pPr indent="0" lvl="0" marL="0" marR="0" rtl="0" algn="l">
              <a:lnSpc>
                <a:spcPct val="1338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300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Draws 4 H figures of half the size, at the</a:t>
            </a:r>
            <a:endParaRPr/>
          </a:p>
          <a:p>
            <a:pPr indent="0" lvl="0" marL="0" marR="0" rtl="0" algn="l">
              <a:lnSpc>
                <a:spcPct val="1338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// four tips of the current H figure</a:t>
            </a:r>
            <a:endParaRPr/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drawH(x0, y0, size/2);</a:t>
            </a:r>
            <a:endParaRPr/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drawH(x0, y1, size/2);</a:t>
            </a:r>
            <a:endParaRPr/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drawH(x1, y0, size/2);</a:t>
            </a:r>
            <a:endParaRPr/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drawH(x1, y1, size/2);</a:t>
            </a:r>
            <a:endParaRPr/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788" name="Google Shape;788;p40"/>
          <p:cNvSpPr txBox="1"/>
          <p:nvPr/>
        </p:nvSpPr>
        <p:spPr>
          <a:xfrm>
            <a:off x="-1119188" y="3041650"/>
            <a:ext cx="185738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40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Fractal drawing</a:t>
            </a:r>
            <a:endParaRPr/>
          </a:p>
        </p:txBody>
      </p:sp>
      <p:sp>
        <p:nvSpPr>
          <p:cNvPr id="790" name="Google Shape;790;p40"/>
          <p:cNvSpPr txBox="1"/>
          <p:nvPr/>
        </p:nvSpPr>
        <p:spPr>
          <a:xfrm>
            <a:off x="419100" y="737564"/>
            <a:ext cx="8305800" cy="315912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170"/>
              <a:buFont typeface="Noto Sans Symbols"/>
              <a:buNone/>
            </a:pPr>
            <a:r>
              <a:rPr lang="en-US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Task: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draw a “fractal </a:t>
            </a:r>
            <a:r>
              <a:rPr lang="en-US" sz="18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</a:t>
            </a: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figure”</a:t>
            </a:r>
            <a:endParaRPr/>
          </a:p>
        </p:txBody>
      </p:sp>
      <p:sp>
        <p:nvSpPr>
          <p:cNvPr id="791" name="Google Shape;791;p40"/>
          <p:cNvSpPr txBox="1"/>
          <p:nvPr/>
        </p:nvSpPr>
        <p:spPr>
          <a:xfrm>
            <a:off x="446754" y="1075247"/>
            <a:ext cx="7843157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227013" lvl="0" marL="22701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Draw an 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figure of a given </a:t>
            </a:r>
            <a:r>
              <a:rPr i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size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centered at (</a:t>
            </a:r>
            <a:r>
              <a:rPr i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r>
              <a:rPr i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i="1" sz="16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7013" lvl="0" marL="22701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Draw 4 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figures of </a:t>
            </a:r>
            <a:r>
              <a:rPr i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half the size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centered at the 4 tips of the H</a:t>
            </a:r>
            <a:endParaRPr/>
          </a:p>
          <a:p>
            <a:pPr indent="-227013" lvl="0" marL="22701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Draw 4 </a:t>
            </a:r>
            <a:r>
              <a:rPr lang="en-US" sz="16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figures of </a:t>
            </a:r>
            <a:r>
              <a:rPr i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half the size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centered at the 4 tips of every H</a:t>
            </a:r>
            <a:endParaRPr/>
          </a:p>
          <a:p>
            <a:pPr indent="-227013" lvl="0" marL="227013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Etc.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ts val="117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2" name="Google Shape;792;p40"/>
          <p:cNvSpPr/>
          <p:nvPr/>
        </p:nvSpPr>
        <p:spPr>
          <a:xfrm>
            <a:off x="2681619" y="5619919"/>
            <a:ext cx="2590800" cy="741099"/>
          </a:xfrm>
          <a:prstGeom prst="wedgeRoundRectCallout">
            <a:avLst>
              <a:gd fmla="val -39385" name="adj1"/>
              <a:gd fmla="val -118015" name="adj2"/>
              <a:gd fmla="val 16667" name="adj3"/>
            </a:avLst>
          </a:prstGeom>
          <a:solidFill>
            <a:schemeClr val="lt1"/>
          </a:solidFill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Needed:</a:t>
            </a: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 “base case”</a:t>
            </a:r>
            <a:b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b="1"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that stops the recursion</a:t>
            </a:r>
            <a:endParaRPr/>
          </a:p>
        </p:txBody>
      </p:sp>
      <p:pic>
        <p:nvPicPr>
          <p:cNvPr id="793" name="Google Shape;793;p40"/>
          <p:cNvPicPr preferRelativeResize="0"/>
          <p:nvPr/>
        </p:nvPicPr>
        <p:blipFill rotWithShape="1">
          <a:blip r:embed="rId3">
            <a:alphaModFix/>
          </a:blip>
          <a:srcRect b="2019" l="0" r="1977" t="0"/>
          <a:stretch/>
        </p:blipFill>
        <p:spPr>
          <a:xfrm>
            <a:off x="5628990" y="3048000"/>
            <a:ext cx="3045110" cy="3310247"/>
          </a:xfrm>
          <a:prstGeom prst="rect">
            <a:avLst/>
          </a:prstGeom>
          <a:noFill/>
          <a:ln cap="flat" cmpd="sng" w="9525">
            <a:solidFill>
              <a:srgbClr val="293973"/>
            </a:solidFill>
            <a:prstDash val="solid"/>
            <a:round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794" name="Google Shape;794;p40"/>
          <p:cNvSpPr/>
          <p:nvPr/>
        </p:nvSpPr>
        <p:spPr>
          <a:xfrm>
            <a:off x="5655536" y="2512723"/>
            <a:ext cx="1888264" cy="424629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0" lIns="10800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drawH(.5, .5, .5)</a:t>
            </a:r>
            <a:endParaRPr sz="12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95" name="Google Shape;795;p40"/>
          <p:cNvSpPr/>
          <p:nvPr/>
        </p:nvSpPr>
        <p:spPr>
          <a:xfrm>
            <a:off x="4915848" y="4146688"/>
            <a:ext cx="1230455" cy="473198"/>
          </a:xfrm>
          <a:prstGeom prst="wedgeRoundRectCallout">
            <a:avLst>
              <a:gd fmla="val 37603" name="adj1"/>
              <a:gd fmla="val 83263" name="adj2"/>
              <a:gd fmla="val 16667" name="adj3"/>
            </a:avLst>
          </a:prstGeom>
          <a:solidFill>
            <a:schemeClr val="lt1"/>
          </a:solidFill>
          <a:ln cap="flat" cmpd="sng" w="127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7F7F7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H-fractal of endless depth</a:t>
            </a:r>
            <a:endParaRPr/>
          </a:p>
        </p:txBody>
      </p:sp>
      <p:sp>
        <p:nvSpPr>
          <p:cNvPr id="796" name="Google Shape;796;p40"/>
          <p:cNvSpPr txBox="1"/>
          <p:nvPr/>
        </p:nvSpPr>
        <p:spPr>
          <a:xfrm>
            <a:off x="5646300" y="3367665"/>
            <a:ext cx="304511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(we draw an H-fractal in the unit square. The figure is centered at (.5,.5), and its size is 0.5.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Example: factorial</a:t>
            </a:r>
            <a:r>
              <a:rPr lang="en-US" sz="1600">
                <a:latin typeface="Arial"/>
                <a:ea typeface="Arial"/>
                <a:cs typeface="Arial"/>
                <a:sym typeface="Arial"/>
              </a:rPr>
              <a:t> (simulation)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4"/>
          <p:cNvSpPr/>
          <p:nvPr/>
        </p:nvSpPr>
        <p:spPr>
          <a:xfrm>
            <a:off x="3733800" y="1371600"/>
            <a:ext cx="2895600" cy="533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020"/>
              <a:buFont typeface="Noto Sans Symbols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factorial(4) = 4 * factorial(3)</a:t>
            </a:r>
            <a:endParaRPr/>
          </a:p>
        </p:txBody>
      </p:sp>
      <p:grpSp>
        <p:nvGrpSpPr>
          <p:cNvPr id="94" name="Google Shape;94;p4"/>
          <p:cNvGrpSpPr/>
          <p:nvPr/>
        </p:nvGrpSpPr>
        <p:grpSpPr>
          <a:xfrm>
            <a:off x="5257800" y="1752600"/>
            <a:ext cx="2514600" cy="1143000"/>
            <a:chOff x="1200" y="672"/>
            <a:chExt cx="1584" cy="720"/>
          </a:xfrm>
        </p:grpSpPr>
        <p:sp>
          <p:nvSpPr>
            <p:cNvPr id="95" name="Google Shape;95;p4"/>
            <p:cNvSpPr/>
            <p:nvPr/>
          </p:nvSpPr>
          <p:spPr>
            <a:xfrm>
              <a:off x="1344" y="1056"/>
              <a:ext cx="1440" cy="336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6025" lIns="92075" spcFirstLastPara="1" rIns="92075" wrap="square" tIns="46025">
              <a:noAutofit/>
            </a:bodyPr>
            <a:lstStyle/>
            <a:p>
              <a:pPr indent="-342900" lvl="0" marL="342900" marR="0" rtl="0" algn="just">
                <a:spcBef>
                  <a:spcPts val="0"/>
                </a:spcBef>
                <a:spcAft>
                  <a:spcPts val="0"/>
                </a:spcAft>
                <a:buClr>
                  <a:srgbClr val="006600"/>
                </a:buClr>
                <a:buSzPts val="1020"/>
                <a:buFont typeface="Noto Sans Symbols"/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return 3 * factorial (2)</a:t>
              </a:r>
              <a:endParaRPr/>
            </a:p>
          </p:txBody>
        </p:sp>
        <p:grpSp>
          <p:nvGrpSpPr>
            <p:cNvPr id="96" name="Google Shape;96;p4"/>
            <p:cNvGrpSpPr/>
            <p:nvPr/>
          </p:nvGrpSpPr>
          <p:grpSpPr>
            <a:xfrm>
              <a:off x="1200" y="672"/>
              <a:ext cx="288" cy="384"/>
              <a:chOff x="1200" y="672"/>
              <a:chExt cx="288" cy="384"/>
            </a:xfrm>
          </p:grpSpPr>
          <p:cxnSp>
            <p:nvCxnSpPr>
              <p:cNvPr id="97" name="Google Shape;97;p4"/>
              <p:cNvCxnSpPr/>
              <p:nvPr/>
            </p:nvCxnSpPr>
            <p:spPr>
              <a:xfrm rot="10800000">
                <a:off x="1488" y="672"/>
                <a:ext cx="0" cy="38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80"/>
                </a:solidFill>
                <a:prstDash val="dot"/>
                <a:round/>
                <a:headEnd len="med" w="med" type="triangle"/>
                <a:tailEnd len="sm" w="sm" type="none"/>
              </a:ln>
            </p:spPr>
          </p:cxnSp>
          <p:sp>
            <p:nvSpPr>
              <p:cNvPr id="98" name="Google Shape;98;p4"/>
              <p:cNvSpPr/>
              <p:nvPr/>
            </p:nvSpPr>
            <p:spPr>
              <a:xfrm>
                <a:off x="1200" y="816"/>
                <a:ext cx="144" cy="144"/>
              </a:xfrm>
              <a:prstGeom prst="ellipse">
                <a:avLst/>
              </a:prstGeom>
              <a:solidFill>
                <a:srgbClr val="FFDEBD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Noto Sans Symbols"/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א</a:t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99" name="Google Shape;99;p4"/>
          <p:cNvGrpSpPr/>
          <p:nvPr/>
        </p:nvGrpSpPr>
        <p:grpSpPr>
          <a:xfrm>
            <a:off x="6019800" y="2730500"/>
            <a:ext cx="2362200" cy="1155700"/>
            <a:chOff x="1344" y="1288"/>
            <a:chExt cx="1488" cy="728"/>
          </a:xfrm>
        </p:grpSpPr>
        <p:sp>
          <p:nvSpPr>
            <p:cNvPr id="100" name="Google Shape;100;p4"/>
            <p:cNvSpPr/>
            <p:nvPr/>
          </p:nvSpPr>
          <p:spPr>
            <a:xfrm>
              <a:off x="1344" y="1680"/>
              <a:ext cx="1488" cy="336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6025" lIns="92075" spcFirstLastPara="1" rIns="92075" wrap="square" tIns="46025">
              <a:noAutofit/>
            </a:bodyPr>
            <a:lstStyle/>
            <a:p>
              <a:pPr indent="-342900" lvl="0" marL="342900" marR="0" rtl="0" algn="just">
                <a:spcBef>
                  <a:spcPts val="0"/>
                </a:spcBef>
                <a:spcAft>
                  <a:spcPts val="0"/>
                </a:spcAft>
                <a:buClr>
                  <a:srgbClr val="006600"/>
                </a:buClr>
                <a:buSzPts val="1020"/>
                <a:buFont typeface="Noto Sans Symbols"/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return 2 * factorial(1)</a:t>
              </a:r>
              <a:endParaRPr/>
            </a:p>
          </p:txBody>
        </p:sp>
        <p:cxnSp>
          <p:nvCxnSpPr>
            <p:cNvPr id="101" name="Google Shape;101;p4"/>
            <p:cNvCxnSpPr/>
            <p:nvPr/>
          </p:nvCxnSpPr>
          <p:spPr>
            <a:xfrm rot="10800000">
              <a:off x="1799" y="1288"/>
              <a:ext cx="0" cy="384"/>
            </a:xfrm>
            <a:prstGeom prst="straightConnector1">
              <a:avLst/>
            </a:prstGeom>
            <a:noFill/>
            <a:ln cap="flat" cmpd="sng" w="25400">
              <a:solidFill>
                <a:srgbClr val="000080"/>
              </a:solidFill>
              <a:prstDash val="dot"/>
              <a:round/>
              <a:headEnd len="med" w="med" type="triangle"/>
              <a:tailEnd len="sm" w="sm" type="none"/>
            </a:ln>
          </p:spPr>
        </p:cxnSp>
        <p:sp>
          <p:nvSpPr>
            <p:cNvPr id="102" name="Google Shape;102;p4"/>
            <p:cNvSpPr/>
            <p:nvPr/>
          </p:nvSpPr>
          <p:spPr>
            <a:xfrm>
              <a:off x="1573" y="1426"/>
              <a:ext cx="144" cy="144"/>
            </a:xfrm>
            <a:prstGeom prst="ellipse">
              <a:avLst/>
            </a:prstGeom>
            <a:solidFill>
              <a:srgbClr val="FFDEB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ב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3" name="Google Shape;103;p4"/>
          <p:cNvGrpSpPr/>
          <p:nvPr/>
        </p:nvGrpSpPr>
        <p:grpSpPr>
          <a:xfrm>
            <a:off x="7372350" y="3700463"/>
            <a:ext cx="704850" cy="609600"/>
            <a:chOff x="1668" y="1899"/>
            <a:chExt cx="444" cy="384"/>
          </a:xfrm>
        </p:grpSpPr>
        <p:cxnSp>
          <p:nvCxnSpPr>
            <p:cNvPr id="104" name="Google Shape;104;p4"/>
            <p:cNvCxnSpPr/>
            <p:nvPr/>
          </p:nvCxnSpPr>
          <p:spPr>
            <a:xfrm rot="10800000">
              <a:off x="1824" y="1899"/>
              <a:ext cx="0" cy="384"/>
            </a:xfrm>
            <a:prstGeom prst="straightConnector1">
              <a:avLst/>
            </a:prstGeom>
            <a:noFill/>
            <a:ln cap="flat" cmpd="sng" w="25400">
              <a:solidFill>
                <a:srgbClr val="660033"/>
              </a:solidFill>
              <a:prstDash val="dot"/>
              <a:round/>
              <a:headEnd len="med" w="med" type="none"/>
              <a:tailEnd len="med" w="med" type="triangle"/>
            </a:ln>
          </p:spPr>
        </p:cxnSp>
        <p:sp>
          <p:nvSpPr>
            <p:cNvPr id="105" name="Google Shape;105;p4"/>
            <p:cNvSpPr/>
            <p:nvPr/>
          </p:nvSpPr>
          <p:spPr>
            <a:xfrm>
              <a:off x="1668" y="2064"/>
              <a:ext cx="238" cy="14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10800" lIns="92075" spcFirstLastPara="1" rIns="92075" wrap="square" tIns="108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oto Sans Symbols"/>
                <a:buNone/>
              </a:pPr>
              <a:r>
                <a:rPr lang="en-US" sz="1200">
                  <a:solidFill>
                    <a:schemeClr val="dk1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 </a:t>
              </a:r>
              <a:r>
                <a:rPr lang="en-US" sz="14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1968" y="2064"/>
              <a:ext cx="144" cy="144"/>
            </a:xfrm>
            <a:prstGeom prst="ellipse">
              <a:avLst/>
            </a:prstGeom>
            <a:solidFill>
              <a:srgbClr val="FFDEB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ד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7" name="Google Shape;107;p4"/>
          <p:cNvGrpSpPr/>
          <p:nvPr/>
        </p:nvGrpSpPr>
        <p:grpSpPr>
          <a:xfrm>
            <a:off x="6837877" y="2726532"/>
            <a:ext cx="781050" cy="609600"/>
            <a:chOff x="1668" y="1296"/>
            <a:chExt cx="492" cy="384"/>
          </a:xfrm>
        </p:grpSpPr>
        <p:cxnSp>
          <p:nvCxnSpPr>
            <p:cNvPr id="108" name="Google Shape;108;p4"/>
            <p:cNvCxnSpPr/>
            <p:nvPr/>
          </p:nvCxnSpPr>
          <p:spPr>
            <a:xfrm rot="10800000">
              <a:off x="1824" y="1296"/>
              <a:ext cx="0" cy="384"/>
            </a:xfrm>
            <a:prstGeom prst="straightConnector1">
              <a:avLst/>
            </a:prstGeom>
            <a:noFill/>
            <a:ln cap="flat" cmpd="sng" w="25400">
              <a:solidFill>
                <a:srgbClr val="660033"/>
              </a:solidFill>
              <a:prstDash val="dot"/>
              <a:round/>
              <a:headEnd len="med" w="med" type="none"/>
              <a:tailEnd len="med" w="med" type="triangle"/>
            </a:ln>
          </p:spPr>
        </p:cxnSp>
        <p:sp>
          <p:nvSpPr>
            <p:cNvPr id="109" name="Google Shape;109;p4"/>
            <p:cNvSpPr/>
            <p:nvPr/>
          </p:nvSpPr>
          <p:spPr>
            <a:xfrm>
              <a:off x="1668" y="1440"/>
              <a:ext cx="238" cy="14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10800" lIns="92075" spcFirstLastPara="1" rIns="92075" wrap="square" tIns="108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oto Sans Symbols"/>
                <a:buNone/>
              </a:pPr>
              <a:r>
                <a:rPr lang="en-US" sz="1200">
                  <a:solidFill>
                    <a:schemeClr val="dk1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 </a:t>
              </a:r>
              <a:r>
                <a:rPr lang="en-US" sz="14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2016" y="1440"/>
              <a:ext cx="144" cy="144"/>
            </a:xfrm>
            <a:prstGeom prst="ellipse">
              <a:avLst/>
            </a:prstGeom>
            <a:solidFill>
              <a:srgbClr val="FFDEB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ה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1" name="Google Shape;111;p4"/>
          <p:cNvGrpSpPr/>
          <p:nvPr/>
        </p:nvGrpSpPr>
        <p:grpSpPr>
          <a:xfrm>
            <a:off x="5943600" y="1752600"/>
            <a:ext cx="838200" cy="609600"/>
            <a:chOff x="1632" y="672"/>
            <a:chExt cx="528" cy="384"/>
          </a:xfrm>
        </p:grpSpPr>
        <p:cxnSp>
          <p:nvCxnSpPr>
            <p:cNvPr id="112" name="Google Shape;112;p4"/>
            <p:cNvCxnSpPr/>
            <p:nvPr/>
          </p:nvCxnSpPr>
          <p:spPr>
            <a:xfrm rot="10800000">
              <a:off x="1824" y="672"/>
              <a:ext cx="0" cy="384"/>
            </a:xfrm>
            <a:prstGeom prst="straightConnector1">
              <a:avLst/>
            </a:prstGeom>
            <a:noFill/>
            <a:ln cap="flat" cmpd="sng" w="25400">
              <a:solidFill>
                <a:srgbClr val="660033"/>
              </a:solidFill>
              <a:prstDash val="dot"/>
              <a:round/>
              <a:headEnd len="med" w="med" type="none"/>
              <a:tailEnd len="med" w="med" type="triangle"/>
            </a:ln>
          </p:spPr>
        </p:cxnSp>
        <p:sp>
          <p:nvSpPr>
            <p:cNvPr id="113" name="Google Shape;113;p4"/>
            <p:cNvSpPr/>
            <p:nvPr/>
          </p:nvSpPr>
          <p:spPr>
            <a:xfrm>
              <a:off x="1632" y="816"/>
              <a:ext cx="297" cy="14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10800" lIns="92075" spcFirstLastPara="1" rIns="92075" wrap="square" tIns="108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oto Sans Symbols"/>
                <a:buNone/>
              </a:pPr>
              <a:r>
                <a:rPr lang="en-US" sz="1200">
                  <a:solidFill>
                    <a:schemeClr val="dk1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  </a:t>
              </a:r>
              <a:r>
                <a:rPr lang="en-US" sz="14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6</a:t>
              </a: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2016" y="816"/>
              <a:ext cx="144" cy="144"/>
            </a:xfrm>
            <a:prstGeom prst="ellipse">
              <a:avLst/>
            </a:prstGeom>
            <a:solidFill>
              <a:srgbClr val="FFDEB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ו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" name="Google Shape;115;p4"/>
          <p:cNvGrpSpPr/>
          <p:nvPr/>
        </p:nvGrpSpPr>
        <p:grpSpPr>
          <a:xfrm>
            <a:off x="6477000" y="3733800"/>
            <a:ext cx="1905000" cy="1143000"/>
            <a:chOff x="6248400" y="3352800"/>
            <a:chExt cx="1905000" cy="1143000"/>
          </a:xfrm>
        </p:grpSpPr>
        <p:cxnSp>
          <p:nvCxnSpPr>
            <p:cNvPr id="116" name="Google Shape;116;p4"/>
            <p:cNvCxnSpPr/>
            <p:nvPr/>
          </p:nvCxnSpPr>
          <p:spPr>
            <a:xfrm rot="10800000">
              <a:off x="7010400" y="3352800"/>
              <a:ext cx="0" cy="609600"/>
            </a:xfrm>
            <a:prstGeom prst="straightConnector1">
              <a:avLst/>
            </a:prstGeom>
            <a:noFill/>
            <a:ln cap="flat" cmpd="sng" w="25400">
              <a:solidFill>
                <a:srgbClr val="000080"/>
              </a:solidFill>
              <a:prstDash val="dot"/>
              <a:round/>
              <a:headEnd len="med" w="med" type="triangle"/>
              <a:tailEnd len="sm" w="sm" type="none"/>
            </a:ln>
          </p:spPr>
        </p:cxnSp>
        <p:sp>
          <p:nvSpPr>
            <p:cNvPr id="117" name="Google Shape;117;p4"/>
            <p:cNvSpPr/>
            <p:nvPr/>
          </p:nvSpPr>
          <p:spPr>
            <a:xfrm>
              <a:off x="6629400" y="3589339"/>
              <a:ext cx="228600" cy="228600"/>
            </a:xfrm>
            <a:prstGeom prst="ellipse">
              <a:avLst/>
            </a:prstGeom>
            <a:solidFill>
              <a:srgbClr val="FFDEB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ג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6248400" y="3962400"/>
              <a:ext cx="1905000" cy="533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6025" lIns="57600" spcFirstLastPara="1" rIns="57600" wrap="square" tIns="46025">
              <a:noAutofit/>
            </a:bodyPr>
            <a:lstStyle/>
            <a:p>
              <a:pPr indent="-342900" lvl="0" marL="342900" marR="0" rtl="0" algn="just">
                <a:spcBef>
                  <a:spcPts val="0"/>
                </a:spcBef>
                <a:spcAft>
                  <a:spcPts val="0"/>
                </a:spcAft>
                <a:buClr>
                  <a:srgbClr val="006600"/>
                </a:buClr>
                <a:buSzPts val="1020"/>
                <a:buFont typeface="Noto Sans Symbols"/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-US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base case:</a:t>
              </a: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return 1 </a:t>
              </a:r>
              <a:endParaRPr/>
            </a:p>
          </p:txBody>
        </p:sp>
      </p:grpSp>
      <p:grpSp>
        <p:nvGrpSpPr>
          <p:cNvPr id="119" name="Google Shape;119;p4"/>
          <p:cNvGrpSpPr/>
          <p:nvPr/>
        </p:nvGrpSpPr>
        <p:grpSpPr>
          <a:xfrm>
            <a:off x="4953000" y="838200"/>
            <a:ext cx="838200" cy="609600"/>
            <a:chOff x="1632" y="672"/>
            <a:chExt cx="528" cy="384"/>
          </a:xfrm>
        </p:grpSpPr>
        <p:cxnSp>
          <p:nvCxnSpPr>
            <p:cNvPr id="120" name="Google Shape;120;p4"/>
            <p:cNvCxnSpPr/>
            <p:nvPr/>
          </p:nvCxnSpPr>
          <p:spPr>
            <a:xfrm rot="10800000">
              <a:off x="1824" y="672"/>
              <a:ext cx="0" cy="384"/>
            </a:xfrm>
            <a:prstGeom prst="straightConnector1">
              <a:avLst/>
            </a:prstGeom>
            <a:noFill/>
            <a:ln cap="flat" cmpd="sng" w="25400">
              <a:solidFill>
                <a:srgbClr val="660033"/>
              </a:solidFill>
              <a:prstDash val="dot"/>
              <a:round/>
              <a:headEnd len="med" w="med" type="none"/>
              <a:tailEnd len="med" w="med" type="triangle"/>
            </a:ln>
          </p:spPr>
        </p:cxnSp>
        <p:sp>
          <p:nvSpPr>
            <p:cNvPr id="121" name="Google Shape;121;p4"/>
            <p:cNvSpPr/>
            <p:nvPr/>
          </p:nvSpPr>
          <p:spPr>
            <a:xfrm>
              <a:off x="1632" y="816"/>
              <a:ext cx="312" cy="14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t" bIns="10800" lIns="92075" spcFirstLastPara="1" rIns="92075" wrap="square" tIns="108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oto Sans Symbols"/>
                <a:buNone/>
              </a:pPr>
              <a:r>
                <a:rPr lang="en-US" sz="1200">
                  <a:solidFill>
                    <a:schemeClr val="dk1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 </a:t>
              </a:r>
              <a:r>
                <a:rPr lang="en-US" sz="14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24</a:t>
              </a: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2016" y="816"/>
              <a:ext cx="144" cy="144"/>
            </a:xfrm>
            <a:prstGeom prst="ellipse">
              <a:avLst/>
            </a:prstGeom>
            <a:solidFill>
              <a:srgbClr val="FFDEBD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Noto Sans Symbols"/>
                <a:buNone/>
              </a:pPr>
              <a:r>
                <a:rPr lang="en-US"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ז</a:t>
              </a:r>
              <a:endParaRPr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3" name="Google Shape;123;p4"/>
          <p:cNvSpPr/>
          <p:nvPr/>
        </p:nvSpPr>
        <p:spPr>
          <a:xfrm>
            <a:off x="322263" y="2667000"/>
            <a:ext cx="4572000" cy="2438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262800" lIns="237600" spcFirstLastPara="1" rIns="165600" wrap="square" tIns="22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class MyMath {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US" sz="1400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Returns the factorial (n!) of the given n.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public static int </a:t>
            </a:r>
            <a:r>
              <a:rPr b="1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factorial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(int n) {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if (n == 1)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return 1;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else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return n * </a:t>
            </a:r>
            <a:r>
              <a:rPr b="1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factorial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(n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–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1);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grpSp>
        <p:nvGrpSpPr>
          <p:cNvPr id="124" name="Google Shape;124;p4"/>
          <p:cNvGrpSpPr/>
          <p:nvPr/>
        </p:nvGrpSpPr>
        <p:grpSpPr>
          <a:xfrm>
            <a:off x="893763" y="4852159"/>
            <a:ext cx="6774656" cy="1809750"/>
            <a:chOff x="893763" y="4852159"/>
            <a:chExt cx="6774656" cy="1809750"/>
          </a:xfrm>
        </p:grpSpPr>
        <p:sp>
          <p:nvSpPr>
            <p:cNvPr id="125" name="Google Shape;125;p4"/>
            <p:cNvSpPr/>
            <p:nvPr/>
          </p:nvSpPr>
          <p:spPr>
            <a:xfrm>
              <a:off x="893763" y="4852159"/>
              <a:ext cx="5126037" cy="1371601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293973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4D9072"/>
                  </a:solidFill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public class Foo</a:t>
              </a:r>
              <a:endParaRPr/>
            </a:p>
            <a:p>
              <a:pPr indent="0" lvl="0" marL="0" marR="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 ...</a:t>
              </a:r>
              <a:endParaRPr/>
            </a:p>
            <a:p>
              <a:pPr indent="0" lvl="0" marL="0" marR="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 System.out.println("4! = " +  MyMath.factorial(4));</a:t>
              </a:r>
              <a:endParaRPr/>
            </a:p>
            <a:p>
              <a:pPr indent="0" lvl="0" marL="0" marR="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 System.out.println("10! = " + MyMath.factorial(10));</a:t>
              </a:r>
              <a:endParaRPr/>
            </a:p>
            <a:p>
              <a:pPr indent="0" lvl="0" marL="0" marR="0" rtl="0" algn="l">
                <a:spcBef>
                  <a:spcPts val="60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 ... </a:t>
              </a: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5814219" y="5633209"/>
              <a:ext cx="1854200" cy="10287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293973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262800" lIns="237600" spcFirstLastPara="1" rIns="165600" wrap="square" tIns="22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2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% java Foo</a:t>
              </a:r>
              <a:endParaRPr/>
            </a:p>
            <a:p>
              <a:pPr indent="0" lvl="0" marL="0" marR="0" rtl="0" algn="l">
                <a:spcBef>
                  <a:spcPts val="90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4! = 24</a:t>
              </a:r>
              <a:endParaRPr/>
            </a:p>
            <a:p>
              <a:pPr indent="0" lvl="0" marL="0" marR="0" rtl="0" algn="l">
                <a:spcBef>
                  <a:spcPts val="90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00000"/>
                  </a:solidFill>
                  <a:latin typeface="Consolas"/>
                  <a:ea typeface="Consolas"/>
                  <a:cs typeface="Consolas"/>
                  <a:sym typeface="Consolas"/>
                </a:rPr>
                <a:t>10! = 3628800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41"/>
          <p:cNvSpPr/>
          <p:nvPr/>
        </p:nvSpPr>
        <p:spPr>
          <a:xfrm>
            <a:off x="469901" y="828675"/>
            <a:ext cx="6159499" cy="498157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75600" lIns="237600" spcFirstLastPara="1" rIns="165600" wrap="square" tIns="75600">
            <a:noAutofit/>
          </a:bodyPr>
          <a:lstStyle/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static void test() {</a:t>
            </a:r>
            <a:endParaRPr/>
          </a:p>
          <a:p>
            <a:pPr indent="0" lvl="0" marL="0" marR="0" rtl="0" algn="l">
              <a:lnSpc>
                <a:spcPct val="1338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300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Draws an H-fractal of depth 3, in the unit square.</a:t>
            </a:r>
            <a:endParaRPr/>
          </a:p>
          <a:p>
            <a:pPr indent="0" lvl="0" marL="0" marR="0" rtl="0" algn="l">
              <a:lnSpc>
                <a:spcPct val="1338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// The figure will be centered at (.5,.5), and its size will be 0.5.</a:t>
            </a:r>
            <a:endParaRPr/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drawH(.5, .5, .5, 3);</a:t>
            </a:r>
            <a:endParaRPr/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4D907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D907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03" name="Google Shape;80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8989" y="3048000"/>
            <a:ext cx="3054350" cy="330358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804" name="Google Shape;804;p41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Fractal drawing</a:t>
            </a:r>
            <a:endParaRPr/>
          </a:p>
        </p:txBody>
      </p:sp>
      <p:sp>
        <p:nvSpPr>
          <p:cNvPr id="805" name="Google Shape;805;p41"/>
          <p:cNvSpPr/>
          <p:nvPr/>
        </p:nvSpPr>
        <p:spPr>
          <a:xfrm>
            <a:off x="7151545" y="2047414"/>
            <a:ext cx="1154255" cy="625565"/>
          </a:xfrm>
          <a:prstGeom prst="wedgeRoundRectCallout">
            <a:avLst>
              <a:gd fmla="val -35960" name="adj1"/>
              <a:gd fmla="val 100830" name="adj2"/>
              <a:gd fmla="val 16667" name="adj3"/>
            </a:avLst>
          </a:prstGeom>
          <a:solidFill>
            <a:schemeClr val="lt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H-fractal of depth n = 3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42"/>
          <p:cNvSpPr/>
          <p:nvPr/>
        </p:nvSpPr>
        <p:spPr>
          <a:xfrm>
            <a:off x="469901" y="828675"/>
            <a:ext cx="6159499" cy="498157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75600" lIns="237600" spcFirstLastPara="1" rIns="165600" wrap="square" tIns="75600">
            <a:noAutofit/>
          </a:bodyPr>
          <a:lstStyle/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static void test() {</a:t>
            </a:r>
            <a:endParaRPr/>
          </a:p>
          <a:p>
            <a:pPr indent="0" lvl="0" marL="0" marR="0" rtl="0" algn="l">
              <a:lnSpc>
                <a:spcPct val="1338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300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Draws an H-fractal of depth 3, in the unit square.</a:t>
            </a:r>
            <a:endParaRPr/>
          </a:p>
          <a:p>
            <a:pPr indent="0" lvl="0" marL="0" marR="0" rtl="0" algn="l">
              <a:lnSpc>
                <a:spcPct val="1338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// The figure will be centered at (.5,.5), and its size will be 0.5.</a:t>
            </a:r>
            <a:endParaRPr/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drawH(.5, .5, .5, 3);</a:t>
            </a:r>
            <a:endParaRPr/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200">
              <a:solidFill>
                <a:srgbClr val="4D907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D907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38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Draws an H-fractal, centered at x,y, of the given size and depth.</a:t>
            </a:r>
            <a:endParaRPr/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static void drawH(double x, double y, double size, </a:t>
            </a:r>
            <a:r>
              <a:rPr b="1" lang="en-US" sz="1200">
                <a:solidFill>
                  <a:srgbClr val="114FFB"/>
                </a:solidFill>
                <a:latin typeface="Consolas"/>
                <a:ea typeface="Consolas"/>
                <a:cs typeface="Consolas"/>
                <a:sym typeface="Consolas"/>
              </a:rPr>
              <a:t>int n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{</a:t>
            </a:r>
            <a:endParaRPr/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US" sz="1200">
                <a:solidFill>
                  <a:srgbClr val="114FFB"/>
                </a:solidFill>
                <a:latin typeface="Consolas"/>
                <a:ea typeface="Consolas"/>
                <a:cs typeface="Consolas"/>
                <a:sym typeface="Consolas"/>
              </a:rPr>
              <a:t>if (n == 0) return;</a:t>
            </a:r>
            <a:endParaRPr/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double x0 = x - size/2, x1 = x + size/2;</a:t>
            </a:r>
            <a:endParaRPr/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double y0 = y - size/2, y1 = y + size/2;</a:t>
            </a:r>
            <a:endParaRPr/>
          </a:p>
          <a:p>
            <a:pPr indent="0" lvl="0" marL="0" marR="0" rtl="0" algn="l">
              <a:lnSpc>
                <a:spcPct val="1338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300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Draws the H figure</a:t>
            </a:r>
            <a:endParaRPr/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StdDraw.line(x0, y, x1, y);</a:t>
            </a:r>
            <a:endParaRPr/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StdDraw.line(x0, y0, x0, y1);</a:t>
            </a:r>
            <a:endParaRPr/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StdDraw.line(x1, y0, x1, y1);</a:t>
            </a:r>
            <a:endParaRPr/>
          </a:p>
          <a:p>
            <a:pPr indent="0" lvl="0" marL="0" marR="0" rtl="0" algn="l">
              <a:lnSpc>
                <a:spcPct val="1338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300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Draws 4 H figures of half the size,</a:t>
            </a:r>
            <a:endParaRPr/>
          </a:p>
          <a:p>
            <a:pPr indent="0" lvl="0" marL="0" marR="0" rtl="0" algn="l">
              <a:lnSpc>
                <a:spcPct val="13384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// located at the 4 tips of the current H figure</a:t>
            </a:r>
            <a:endParaRPr/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drawH(x0, y0, size/2, </a:t>
            </a:r>
            <a:r>
              <a:rPr b="1" lang="en-US" sz="1200">
                <a:solidFill>
                  <a:srgbClr val="114FFB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b="1" lang="en-US" sz="800">
                <a:solidFill>
                  <a:srgbClr val="114FF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200">
                <a:solidFill>
                  <a:srgbClr val="114FFB"/>
                </a:solidFill>
                <a:latin typeface="Consolas"/>
                <a:ea typeface="Consolas"/>
                <a:cs typeface="Consolas"/>
                <a:sym typeface="Consolas"/>
              </a:rPr>
              <a:t>–</a:t>
            </a:r>
            <a:r>
              <a:rPr b="1" lang="en-US" sz="800">
                <a:solidFill>
                  <a:srgbClr val="114FF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200">
                <a:solidFill>
                  <a:srgbClr val="114FFB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drawH(x0, y1, size/2, </a:t>
            </a:r>
            <a:r>
              <a:rPr b="1" lang="en-US" sz="1200">
                <a:solidFill>
                  <a:srgbClr val="114FFB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b="1" lang="en-US" sz="800">
                <a:solidFill>
                  <a:srgbClr val="114FF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200">
                <a:solidFill>
                  <a:srgbClr val="114FFB"/>
                </a:solidFill>
                <a:latin typeface="Consolas"/>
                <a:ea typeface="Consolas"/>
                <a:cs typeface="Consolas"/>
                <a:sym typeface="Consolas"/>
              </a:rPr>
              <a:t>–</a:t>
            </a:r>
            <a:r>
              <a:rPr b="1" lang="en-US" sz="800">
                <a:solidFill>
                  <a:srgbClr val="114FF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200">
                <a:solidFill>
                  <a:srgbClr val="114FFB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drawH(x1, y0, size/2, </a:t>
            </a:r>
            <a:r>
              <a:rPr b="1" lang="en-US" sz="1200">
                <a:solidFill>
                  <a:srgbClr val="114FFB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b="1" lang="en-US" sz="800">
                <a:solidFill>
                  <a:srgbClr val="114FF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200">
                <a:solidFill>
                  <a:srgbClr val="114FFB"/>
                </a:solidFill>
                <a:latin typeface="Consolas"/>
                <a:ea typeface="Consolas"/>
                <a:cs typeface="Consolas"/>
                <a:sym typeface="Consolas"/>
              </a:rPr>
              <a:t>–</a:t>
            </a:r>
            <a:r>
              <a:rPr b="1" lang="en-US" sz="800">
                <a:solidFill>
                  <a:srgbClr val="114FF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200">
                <a:solidFill>
                  <a:srgbClr val="114FFB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drawH(x1, y1, size/2, </a:t>
            </a:r>
            <a:r>
              <a:rPr b="1" lang="en-US" sz="1200">
                <a:solidFill>
                  <a:srgbClr val="114FFB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b="1" lang="en-US" sz="800">
                <a:solidFill>
                  <a:srgbClr val="114FF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200">
                <a:solidFill>
                  <a:srgbClr val="114FFB"/>
                </a:solidFill>
                <a:latin typeface="Consolas"/>
                <a:ea typeface="Consolas"/>
                <a:cs typeface="Consolas"/>
                <a:sym typeface="Consolas"/>
              </a:rPr>
              <a:t>–</a:t>
            </a:r>
            <a:r>
              <a:rPr b="1" lang="en-US" sz="800">
                <a:solidFill>
                  <a:srgbClr val="114FFB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US" sz="1200">
                <a:solidFill>
                  <a:srgbClr val="114FFB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/>
          </a:p>
          <a:p>
            <a:pPr indent="0" lvl="0" marL="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pic>
        <p:nvPicPr>
          <p:cNvPr id="812" name="Google Shape;81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28989" y="3048000"/>
            <a:ext cx="3054350" cy="3303587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2745"/>
              </a:srgbClr>
            </a:outerShdw>
          </a:effectLst>
        </p:spPr>
      </p:pic>
      <p:sp>
        <p:nvSpPr>
          <p:cNvPr id="813" name="Google Shape;813;p42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Fractal drawing</a:t>
            </a:r>
            <a:endParaRPr/>
          </a:p>
        </p:txBody>
      </p:sp>
      <p:sp>
        <p:nvSpPr>
          <p:cNvPr id="814" name="Google Shape;814;p42"/>
          <p:cNvSpPr/>
          <p:nvPr/>
        </p:nvSpPr>
        <p:spPr>
          <a:xfrm>
            <a:off x="7151545" y="2047414"/>
            <a:ext cx="1154255" cy="625565"/>
          </a:xfrm>
          <a:prstGeom prst="wedgeRoundRectCallout">
            <a:avLst>
              <a:gd fmla="val -35960" name="adj1"/>
              <a:gd fmla="val 100830" name="adj2"/>
              <a:gd fmla="val 16667" name="adj3"/>
            </a:avLst>
          </a:prstGeom>
          <a:solidFill>
            <a:schemeClr val="lt1"/>
          </a:solidFill>
          <a:ln cap="flat" cmpd="sng" w="9525">
            <a:solidFill>
              <a:srgbClr val="A5A5A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0" wrap="square" tIns="4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H-fractal of depth n = 3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" name="Google Shape;820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1863" y="1166813"/>
            <a:ext cx="3713162" cy="167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9600" y="3048000"/>
            <a:ext cx="4251325" cy="3187700"/>
          </a:xfrm>
          <a:prstGeom prst="rect">
            <a:avLst/>
          </a:prstGeom>
          <a:noFill/>
          <a:ln>
            <a:noFill/>
          </a:ln>
        </p:spPr>
      </p:pic>
      <p:sp>
        <p:nvSpPr>
          <p:cNvPr id="822" name="Google Shape;822;p43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Fractal trees</a:t>
            </a:r>
            <a:endParaRPr/>
          </a:p>
        </p:txBody>
      </p:sp>
      <p:sp>
        <p:nvSpPr>
          <p:cNvPr id="823" name="Google Shape;823;p43"/>
          <p:cNvSpPr txBox="1"/>
          <p:nvPr/>
        </p:nvSpPr>
        <p:spPr>
          <a:xfrm>
            <a:off x="5562600" y="4658415"/>
            <a:ext cx="3352800" cy="11387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See lecture 7-1 code:</a:t>
            </a:r>
            <a:endParaRPr/>
          </a:p>
          <a:p>
            <a:pPr indent="-285750" lvl="0" marL="28575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Tree.java</a:t>
            </a:r>
            <a:endParaRPr/>
          </a:p>
          <a:p>
            <a:pPr indent="-285750" lvl="0" marL="28575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TreeNatural.java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" name="Google Shape;82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825" y="763588"/>
            <a:ext cx="7848600" cy="5886450"/>
          </a:xfrm>
          <a:prstGeom prst="rect">
            <a:avLst/>
          </a:prstGeom>
          <a:noFill/>
          <a:ln>
            <a:noFill/>
          </a:ln>
        </p:spPr>
      </p:pic>
      <p:sp>
        <p:nvSpPr>
          <p:cNvPr id="830" name="Google Shape;830;p44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Fractal trees, with noise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45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Computer generated landscapes</a:t>
            </a:r>
            <a:endParaRPr/>
          </a:p>
        </p:txBody>
      </p:sp>
      <p:pic>
        <p:nvPicPr>
          <p:cNvPr id="836" name="Google Shape;836;p4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4044" l="0" r="0" t="4045"/>
          <a:stretch/>
        </p:blipFill>
        <p:spPr>
          <a:xfrm>
            <a:off x="441325" y="839788"/>
            <a:ext cx="8270875" cy="5700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46"/>
          <p:cNvSpPr txBox="1"/>
          <p:nvPr>
            <p:ph idx="1" type="body"/>
          </p:nvPr>
        </p:nvSpPr>
        <p:spPr>
          <a:xfrm>
            <a:off x="1219200" y="1285875"/>
            <a:ext cx="5889625" cy="481012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88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u="sng"/>
              <a:t>Recursive functions</a:t>
            </a:r>
            <a:r>
              <a:rPr lang="en-US" sz="1400"/>
              <a:t> (examples)</a:t>
            </a:r>
            <a:endParaRPr/>
          </a:p>
          <a:p>
            <a:pPr indent="-273050" lvl="1" marL="668338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/>
              <a:t>Factorial</a:t>
            </a:r>
            <a:endParaRPr/>
          </a:p>
          <a:p>
            <a:pPr indent="-273050" lvl="1" marL="668338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/>
              <a:t>String processing</a:t>
            </a:r>
            <a:endParaRPr/>
          </a:p>
          <a:p>
            <a:pPr indent="-273050" lvl="1" marL="668338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/>
              <a:t>Fibonacci</a:t>
            </a:r>
            <a:endParaRPr/>
          </a:p>
          <a:p>
            <a:pPr indent="-273050" lvl="1" marL="668338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/>
              <a:t>Power</a:t>
            </a:r>
            <a:endParaRPr/>
          </a:p>
          <a:p>
            <a:pPr indent="0" lvl="0" marL="8890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u="sng"/>
              <a:t>Recursive procedures</a:t>
            </a:r>
            <a:r>
              <a:rPr lang="en-US" sz="1400"/>
              <a:t> (examples)</a:t>
            </a:r>
            <a:endParaRPr/>
          </a:p>
          <a:p>
            <a:pPr indent="-273050" lvl="1" marL="668338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/>
              <a:t>Printing</a:t>
            </a:r>
            <a:endParaRPr/>
          </a:p>
          <a:p>
            <a:pPr indent="-273050" lvl="1" marL="668338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/>
              <a:t>Fractals</a:t>
            </a:r>
            <a:endParaRPr/>
          </a:p>
          <a:p>
            <a:pPr indent="-273050" lvl="1" marL="668338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/>
              <a:t>Permutations</a:t>
            </a:r>
            <a:endParaRPr/>
          </a:p>
        </p:txBody>
      </p:sp>
      <p:sp>
        <p:nvSpPr>
          <p:cNvPr id="842" name="Google Shape;842;p46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Lecture plan</a:t>
            </a:r>
            <a:endParaRPr/>
          </a:p>
        </p:txBody>
      </p:sp>
      <p:sp>
        <p:nvSpPr>
          <p:cNvPr id="843" name="Google Shape;843;p46"/>
          <p:cNvSpPr/>
          <p:nvPr/>
        </p:nvSpPr>
        <p:spPr>
          <a:xfrm>
            <a:off x="1447800" y="5105400"/>
            <a:ext cx="465137" cy="37782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F7F7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47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Permutations</a:t>
            </a:r>
            <a:endParaRPr/>
          </a:p>
        </p:txBody>
      </p:sp>
      <p:sp>
        <p:nvSpPr>
          <p:cNvPr id="849" name="Google Shape;849;p47"/>
          <p:cNvSpPr txBox="1"/>
          <p:nvPr/>
        </p:nvSpPr>
        <p:spPr>
          <a:xfrm>
            <a:off x="5754688" y="835025"/>
            <a:ext cx="2859087" cy="34607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910"/>
              <a:buFont typeface="Noto Sans Symbols"/>
              <a:buNone/>
            </a:pPr>
            <a:r>
              <a:rPr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listPerms(</a:t>
            </a:r>
            <a:r>
              <a:rPr lang="en-US" sz="14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"abcd"):</a:t>
            </a:r>
            <a:r>
              <a:rPr lang="en-US" sz="14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sz="14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50" name="Google Shape;850;p47"/>
          <p:cNvSpPr/>
          <p:nvPr/>
        </p:nvSpPr>
        <p:spPr>
          <a:xfrm>
            <a:off x="6357938" y="1225550"/>
            <a:ext cx="990600" cy="52578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91425" lIns="182875" spcFirstLastPara="1" rIns="0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abcd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abdc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acbd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acdb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adbc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adcb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bacd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badc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bcad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bcda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bdac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bdca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cabd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cadb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cbad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cbda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cdab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cdba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dabc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dacb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dbac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dbca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dcab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dcba</a:t>
            </a:r>
            <a:endParaRPr/>
          </a:p>
        </p:txBody>
      </p:sp>
      <p:grpSp>
        <p:nvGrpSpPr>
          <p:cNvPr id="851" name="Google Shape;851;p47"/>
          <p:cNvGrpSpPr/>
          <p:nvPr/>
        </p:nvGrpSpPr>
        <p:grpSpPr>
          <a:xfrm>
            <a:off x="6229350" y="2627313"/>
            <a:ext cx="1281113" cy="2528887"/>
            <a:chOff x="6229350" y="2627313"/>
            <a:chExt cx="1281113" cy="2528887"/>
          </a:xfrm>
        </p:grpSpPr>
        <p:cxnSp>
          <p:nvCxnSpPr>
            <p:cNvPr id="852" name="Google Shape;852;p47"/>
            <p:cNvCxnSpPr/>
            <p:nvPr/>
          </p:nvCxnSpPr>
          <p:spPr>
            <a:xfrm>
              <a:off x="6229350" y="2627313"/>
              <a:ext cx="1281113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3" name="Google Shape;853;p47"/>
            <p:cNvCxnSpPr/>
            <p:nvPr/>
          </p:nvCxnSpPr>
          <p:spPr>
            <a:xfrm>
              <a:off x="6229350" y="3863975"/>
              <a:ext cx="1281113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54" name="Google Shape;854;p47"/>
            <p:cNvCxnSpPr/>
            <p:nvPr/>
          </p:nvCxnSpPr>
          <p:spPr>
            <a:xfrm>
              <a:off x="6229350" y="5156200"/>
              <a:ext cx="1281113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55" name="Google Shape;855;p47"/>
          <p:cNvSpPr txBox="1"/>
          <p:nvPr/>
        </p:nvSpPr>
        <p:spPr>
          <a:xfrm>
            <a:off x="495300" y="695325"/>
            <a:ext cx="46101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74295" lvl="0" marL="0" marR="0" rtl="0" algn="l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70"/>
              <a:buFont typeface="Noto Sans Symbols"/>
              <a:buChar char="■"/>
            </a:pPr>
            <a:r>
              <a:rPr lang="en-US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Recursive insight</a:t>
            </a:r>
            <a:endParaRPr sz="1800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-227012" lvl="0" marL="361950" marR="0" rtl="0" algn="l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 all the strings that start with </a:t>
            </a: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"a"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b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followed by all the permutations of </a:t>
            </a: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"bcd"</a:t>
            </a:r>
            <a:endParaRPr/>
          </a:p>
          <a:p>
            <a:pPr indent="-227012" lvl="0" marL="361950" marR="0" rtl="0" algn="l">
              <a:lnSpc>
                <a:spcPct val="91666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 all the strings that start with </a:t>
            </a: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"b"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b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followed by all the permutations of </a:t>
            </a: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"acd"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7012" lvl="0" marL="361950" marR="0" rtl="0" algn="l">
              <a:lnSpc>
                <a:spcPct val="91666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 all the strings that start with </a:t>
            </a: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"c"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b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followed by all the permutations of </a:t>
            </a:r>
            <a:r>
              <a:rPr lang="en-US" sz="11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"abd"</a:t>
            </a:r>
            <a:endParaRPr sz="11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27012" lvl="0" marL="361950" marR="0" rtl="0" algn="l">
              <a:lnSpc>
                <a:spcPct val="91666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List all the strings that start with </a:t>
            </a: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"d"</a:t>
            </a:r>
            <a: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br>
              <a:rPr lang="en-US" sz="2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followed by all the permutations of </a:t>
            </a: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"abc"</a:t>
            </a:r>
            <a:endParaRPr sz="12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22222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1080"/>
              </a:spcBef>
              <a:spcAft>
                <a:spcPts val="0"/>
              </a:spcAft>
              <a:buClr>
                <a:srgbClr val="006600"/>
              </a:buClr>
              <a:buSzPts val="1170"/>
              <a:buFont typeface="Noto Sans Symbols"/>
              <a:buNone/>
            </a:pPr>
            <a:r>
              <a:t/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1080"/>
              </a:spcBef>
              <a:spcAft>
                <a:spcPts val="0"/>
              </a:spcAft>
              <a:buClr>
                <a:srgbClr val="006600"/>
              </a:buClr>
              <a:buSzPts val="1170"/>
              <a:buFont typeface="Noto Sans Symbols"/>
              <a:buNone/>
            </a:pPr>
            <a:r>
              <a:t/>
            </a:r>
            <a:endParaRPr sz="18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ts val="117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48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Permutations</a:t>
            </a:r>
            <a:endParaRPr/>
          </a:p>
        </p:txBody>
      </p:sp>
      <p:sp>
        <p:nvSpPr>
          <p:cNvPr id="861" name="Google Shape;861;p48"/>
          <p:cNvSpPr/>
          <p:nvPr/>
        </p:nvSpPr>
        <p:spPr>
          <a:xfrm>
            <a:off x="408572" y="762794"/>
            <a:ext cx="5421292" cy="490061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91425" lIns="18287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33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Prints all the permutations of </a:t>
            </a:r>
            <a:r>
              <a:rPr lang="en-US" sz="1300">
                <a:solidFill>
                  <a:srgbClr val="00664C"/>
                </a:solidFill>
                <a:latin typeface="Consolas"/>
                <a:ea typeface="Consolas"/>
                <a:cs typeface="Consolas"/>
                <a:sym typeface="Consolas"/>
              </a:rPr>
              <a:t>s</a:t>
            </a:r>
            <a:endParaRPr/>
          </a:p>
          <a:p>
            <a:pPr indent="0" lvl="0" marL="0" marR="0" rtl="0" algn="l">
              <a:lnSpc>
                <a:spcPct val="144833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static void listPerms (String s) {</a:t>
            </a:r>
            <a:endParaRPr/>
          </a:p>
          <a:p>
            <a:pPr indent="0" lvl="0" marL="0" marR="0" rtl="0" algn="l">
              <a:lnSpc>
                <a:spcPct val="144833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listPerms("", s);</a:t>
            </a:r>
            <a:endParaRPr/>
          </a:p>
          <a:p>
            <a:pPr indent="0" lvl="0" marL="0" marR="0" rtl="0" algn="l">
              <a:lnSpc>
                <a:spcPct val="144833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indent="0" lvl="0" marL="0" marR="0" rtl="0" algn="l">
              <a:lnSpc>
                <a:spcPct val="144833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D907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3692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Prints the given prefix, followed by all the permutations of </a:t>
            </a:r>
            <a:r>
              <a:rPr lang="en-US" sz="1300">
                <a:solidFill>
                  <a:srgbClr val="00664C"/>
                </a:solidFill>
                <a:latin typeface="Consolas"/>
                <a:ea typeface="Consolas"/>
                <a:cs typeface="Consolas"/>
                <a:sym typeface="Consolas"/>
              </a:rPr>
              <a:t>s</a:t>
            </a:r>
            <a:endParaRPr/>
          </a:p>
          <a:p>
            <a:pPr indent="0" lvl="0" marL="0" marR="0" rtl="0" algn="l">
              <a:lnSpc>
                <a:spcPct val="144833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private static void listPerms (String prefix, String s) {</a:t>
            </a:r>
            <a:endParaRPr/>
          </a:p>
          <a:p>
            <a:pPr indent="0" lvl="0" marL="0" marR="0" rtl="0" algn="l">
              <a:lnSpc>
                <a:spcPct val="144833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49"/>
          <p:cNvSpPr/>
          <p:nvPr/>
        </p:nvSpPr>
        <p:spPr>
          <a:xfrm>
            <a:off x="408572" y="762794"/>
            <a:ext cx="5421292" cy="490061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91425" lIns="18287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33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Prints all the permutations of </a:t>
            </a:r>
            <a:r>
              <a:rPr lang="en-US" sz="1300">
                <a:solidFill>
                  <a:srgbClr val="00664C"/>
                </a:solidFill>
                <a:latin typeface="Consolas"/>
                <a:ea typeface="Consolas"/>
                <a:cs typeface="Consolas"/>
                <a:sym typeface="Consolas"/>
              </a:rPr>
              <a:t>s</a:t>
            </a:r>
            <a:endParaRPr/>
          </a:p>
          <a:p>
            <a:pPr indent="0" lvl="0" marL="0" marR="0" rtl="0" algn="l">
              <a:lnSpc>
                <a:spcPct val="144833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static void listPerms (String s) {</a:t>
            </a:r>
            <a:endParaRPr/>
          </a:p>
          <a:p>
            <a:pPr indent="0" lvl="0" marL="0" marR="0" rtl="0" algn="l">
              <a:lnSpc>
                <a:spcPct val="144833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listPerms("", s);</a:t>
            </a:r>
            <a:endParaRPr/>
          </a:p>
          <a:p>
            <a:pPr indent="0" lvl="0" marL="0" marR="0" rtl="0" algn="l">
              <a:lnSpc>
                <a:spcPct val="144833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indent="0" lvl="0" marL="0" marR="0" rtl="0" algn="l">
              <a:lnSpc>
                <a:spcPct val="144833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D907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3692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Prints the given prefix, followed by all the permutations of </a:t>
            </a:r>
            <a:r>
              <a:rPr lang="en-US" sz="1300">
                <a:solidFill>
                  <a:srgbClr val="00664C"/>
                </a:solidFill>
                <a:latin typeface="Consolas"/>
                <a:ea typeface="Consolas"/>
                <a:cs typeface="Consolas"/>
                <a:sym typeface="Consolas"/>
              </a:rPr>
              <a:t>s</a:t>
            </a:r>
            <a:endParaRPr/>
          </a:p>
          <a:p>
            <a:pPr indent="0" lvl="0" marL="0" marR="0" rtl="0" algn="l">
              <a:lnSpc>
                <a:spcPct val="144833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private static void listPerms (String prefix, String s) {</a:t>
            </a:r>
            <a:endParaRPr/>
          </a:p>
          <a:p>
            <a:pPr indent="0" lvl="0" marL="0" marR="0" rtl="0" algn="l">
              <a:lnSpc>
                <a:spcPct val="144833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if (s.length() == 0)</a:t>
            </a:r>
            <a:endParaRPr/>
          </a:p>
          <a:p>
            <a:pPr indent="0" lvl="0" marL="0" marR="0" rtl="0" algn="l">
              <a:lnSpc>
                <a:spcPct val="144833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System.out.println(prefix);</a:t>
            </a:r>
            <a:endParaRPr/>
          </a:p>
          <a:p>
            <a:pPr indent="0" lvl="0" marL="0" marR="0" rtl="0" algn="l">
              <a:lnSpc>
                <a:spcPct val="144833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else</a:t>
            </a:r>
            <a:endParaRPr/>
          </a:p>
          <a:p>
            <a:pPr indent="0" lvl="0" marL="0" marR="0" rtl="0" algn="l">
              <a:lnSpc>
                <a:spcPct val="144833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for (int i = 0; i &lt; s.length(); i++) {</a:t>
            </a:r>
            <a:endParaRPr/>
          </a:p>
          <a:p>
            <a:pPr indent="0" lvl="0" marL="0" marR="0" rtl="0" algn="l">
              <a:lnSpc>
                <a:spcPct val="133692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-US" sz="1300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ch = i'th character of the string </a:t>
            </a:r>
            <a:r>
              <a:rPr lang="en-US" sz="1300">
                <a:solidFill>
                  <a:srgbClr val="00664C"/>
                </a:solidFill>
                <a:latin typeface="Consolas"/>
                <a:ea typeface="Consolas"/>
                <a:cs typeface="Consolas"/>
                <a:sym typeface="Consolas"/>
              </a:rPr>
              <a:t>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char ch = s.charAt(i);</a:t>
            </a:r>
            <a:endParaRPr/>
          </a:p>
          <a:p>
            <a:pPr indent="0" lvl="0" marL="0" marR="0" rtl="0" algn="l">
              <a:lnSpc>
                <a:spcPct val="133692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-US" sz="1300">
                <a:solidFill>
                  <a:srgbClr val="4D907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rest = s minus ch</a:t>
            </a:r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String rest = s.substring(0,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i) + s.substring(i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1);</a:t>
            </a:r>
            <a:endParaRPr/>
          </a:p>
          <a:p>
            <a:pPr indent="0" lvl="0" marL="0" marR="0" rtl="0" algn="l">
              <a:lnSpc>
                <a:spcPct val="144833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listPerms(prefix + ch, rest);</a:t>
            </a:r>
            <a:endParaRPr/>
          </a:p>
          <a:p>
            <a:pPr indent="0" lvl="0" marL="0" marR="0" rtl="0" algn="l">
              <a:lnSpc>
                <a:spcPct val="144833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}</a:t>
            </a:r>
            <a:endParaRPr/>
          </a:p>
          <a:p>
            <a:pPr indent="0" lvl="0" marL="0" marR="0" rtl="0" algn="l">
              <a:lnSpc>
                <a:spcPct val="144833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/>
          </a:p>
          <a:p>
            <a:pPr indent="0" lvl="0" marL="0" marR="0" rtl="0" algn="l">
              <a:lnSpc>
                <a:spcPct val="144833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867" name="Google Shape;867;p49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Permutations</a:t>
            </a:r>
            <a:endParaRPr/>
          </a:p>
        </p:txBody>
      </p:sp>
      <p:grpSp>
        <p:nvGrpSpPr>
          <p:cNvPr id="868" name="Google Shape;868;p49"/>
          <p:cNvGrpSpPr/>
          <p:nvPr/>
        </p:nvGrpSpPr>
        <p:grpSpPr>
          <a:xfrm>
            <a:off x="220664" y="4495799"/>
            <a:ext cx="7313655" cy="1904513"/>
            <a:chOff x="332465" y="4343445"/>
            <a:chExt cx="7312675" cy="1904892"/>
          </a:xfrm>
        </p:grpSpPr>
        <p:cxnSp>
          <p:nvCxnSpPr>
            <p:cNvPr id="869" name="Google Shape;869;p49"/>
            <p:cNvCxnSpPr/>
            <p:nvPr/>
          </p:nvCxnSpPr>
          <p:spPr>
            <a:xfrm rot="10800000">
              <a:off x="341942" y="5904559"/>
              <a:ext cx="428263" cy="0"/>
            </a:xfrm>
            <a:prstGeom prst="straightConnector1">
              <a:avLst/>
            </a:prstGeom>
            <a:noFill/>
            <a:ln cap="flat" cmpd="sng" w="16500">
              <a:solidFill>
                <a:srgbClr val="00009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0" name="Google Shape;870;p49"/>
            <p:cNvCxnSpPr/>
            <p:nvPr/>
          </p:nvCxnSpPr>
          <p:spPr>
            <a:xfrm flipH="1">
              <a:off x="332465" y="4343445"/>
              <a:ext cx="9477" cy="1561113"/>
            </a:xfrm>
            <a:prstGeom prst="straightConnector1">
              <a:avLst/>
            </a:prstGeom>
            <a:noFill/>
            <a:ln cap="flat" cmpd="sng" w="16500">
              <a:solidFill>
                <a:srgbClr val="00009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71" name="Google Shape;871;p49"/>
            <p:cNvCxnSpPr/>
            <p:nvPr/>
          </p:nvCxnSpPr>
          <p:spPr>
            <a:xfrm rot="10800000">
              <a:off x="341942" y="4343445"/>
              <a:ext cx="1032384" cy="0"/>
            </a:xfrm>
            <a:prstGeom prst="straightConnector1">
              <a:avLst/>
            </a:prstGeom>
            <a:noFill/>
            <a:ln cap="flat" cmpd="sng" w="16500">
              <a:solidFill>
                <a:srgbClr val="000090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872" name="Google Shape;872;p49"/>
            <p:cNvSpPr/>
            <p:nvPr/>
          </p:nvSpPr>
          <p:spPr>
            <a:xfrm>
              <a:off x="770508" y="5652909"/>
              <a:ext cx="6874632" cy="595428"/>
            </a:xfrm>
            <a:prstGeom prst="rect">
              <a:avLst/>
            </a:prstGeom>
            <a:solidFill>
              <a:schemeClr val="lt1"/>
            </a:solidFill>
            <a:ln cap="flat" cmpd="sng" w="1587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182875" spcFirstLastPara="1" rIns="0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4D9072"/>
                  </a:solidFill>
                  <a:latin typeface="Consolas"/>
                  <a:ea typeface="Consolas"/>
                  <a:cs typeface="Consolas"/>
                  <a:sym typeface="Consolas"/>
                </a:rPr>
                <a:t>// Debugging print:</a:t>
              </a:r>
              <a:endParaRPr/>
            </a:p>
            <a:p>
              <a:pPr indent="0" lvl="0" marL="0" marR="0" rtl="0" algn="l"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System.out.println("calling listPerms(" + (prefix + ch) + ", " + rest + ")");</a:t>
              </a:r>
              <a:endParaRPr/>
            </a:p>
          </p:txBody>
        </p:sp>
      </p:grpSp>
      <p:sp>
        <p:nvSpPr>
          <p:cNvPr id="873" name="Google Shape;873;p49"/>
          <p:cNvSpPr/>
          <p:nvPr/>
        </p:nvSpPr>
        <p:spPr>
          <a:xfrm>
            <a:off x="6008294" y="660003"/>
            <a:ext cx="426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268288" lvl="0" marL="268288" marR="0" rtl="0" algn="l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020"/>
              <a:buFont typeface="Noto Sans Symbols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listPerms(</a:t>
            </a: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"abc"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/>
          </a:p>
        </p:txBody>
      </p:sp>
      <p:sp>
        <p:nvSpPr>
          <p:cNvPr id="874" name="Google Shape;874;p49"/>
          <p:cNvSpPr/>
          <p:nvPr/>
        </p:nvSpPr>
        <p:spPr>
          <a:xfrm>
            <a:off x="6118225" y="921301"/>
            <a:ext cx="2441575" cy="45720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91425" lIns="182875" spcFirstLastPara="1" rIns="0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calling listPerms(a, bc)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50"/>
          <p:cNvSpPr/>
          <p:nvPr/>
        </p:nvSpPr>
        <p:spPr>
          <a:xfrm>
            <a:off x="408572" y="762794"/>
            <a:ext cx="5421292" cy="4900612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91425" lIns="182875" spcFirstLastPara="1" rIns="0" wrap="square" tIns="91425">
            <a:noAutofit/>
          </a:bodyPr>
          <a:lstStyle/>
          <a:p>
            <a:pPr indent="0" lvl="0" marL="0" marR="0" rtl="0" algn="l">
              <a:lnSpc>
                <a:spcPct val="13369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Prints all the permutations of </a:t>
            </a:r>
            <a:r>
              <a:rPr lang="en-US" sz="1300">
                <a:solidFill>
                  <a:srgbClr val="00664C"/>
                </a:solidFill>
                <a:latin typeface="Consolas"/>
                <a:ea typeface="Consolas"/>
                <a:cs typeface="Consolas"/>
                <a:sym typeface="Consolas"/>
              </a:rPr>
              <a:t>s</a:t>
            </a:r>
            <a:endParaRPr/>
          </a:p>
          <a:p>
            <a:pPr indent="0" lvl="0" marL="0" marR="0" rtl="0" algn="l">
              <a:lnSpc>
                <a:spcPct val="144833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static void listPerms (String s) {</a:t>
            </a:r>
            <a:endParaRPr/>
          </a:p>
          <a:p>
            <a:pPr indent="0" lvl="0" marL="0" marR="0" rtl="0" algn="l">
              <a:lnSpc>
                <a:spcPct val="144833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listPerms("", s);</a:t>
            </a:r>
            <a:endParaRPr/>
          </a:p>
          <a:p>
            <a:pPr indent="0" lvl="0" marL="0" marR="0" rtl="0" algn="l">
              <a:lnSpc>
                <a:spcPct val="144833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  <a:p>
            <a:pPr indent="0" lvl="0" marL="0" marR="0" rtl="0" algn="l">
              <a:lnSpc>
                <a:spcPct val="144833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D907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33692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Prints the given prefix, followed by all the permutations of </a:t>
            </a:r>
            <a:r>
              <a:rPr lang="en-US" sz="1300">
                <a:solidFill>
                  <a:srgbClr val="00664C"/>
                </a:solidFill>
                <a:latin typeface="Consolas"/>
                <a:ea typeface="Consolas"/>
                <a:cs typeface="Consolas"/>
                <a:sym typeface="Consolas"/>
              </a:rPr>
              <a:t>s</a:t>
            </a:r>
            <a:endParaRPr/>
          </a:p>
          <a:p>
            <a:pPr indent="0" lvl="0" marL="0" marR="0" rtl="0" algn="l">
              <a:lnSpc>
                <a:spcPct val="144833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private static void listPerms (String prefix, String s) {</a:t>
            </a:r>
            <a:endParaRPr/>
          </a:p>
          <a:p>
            <a:pPr indent="0" lvl="0" marL="0" marR="0" rtl="0" algn="l">
              <a:lnSpc>
                <a:spcPct val="144833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if (s.length() == 0)</a:t>
            </a:r>
            <a:endParaRPr/>
          </a:p>
          <a:p>
            <a:pPr indent="0" lvl="0" marL="0" marR="0" rtl="0" algn="l">
              <a:lnSpc>
                <a:spcPct val="144833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System.out.println(prefix);</a:t>
            </a:r>
            <a:endParaRPr/>
          </a:p>
          <a:p>
            <a:pPr indent="0" lvl="0" marL="0" marR="0" rtl="0" algn="l">
              <a:lnSpc>
                <a:spcPct val="144833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else</a:t>
            </a:r>
            <a:endParaRPr/>
          </a:p>
          <a:p>
            <a:pPr indent="0" lvl="0" marL="0" marR="0" rtl="0" algn="l">
              <a:lnSpc>
                <a:spcPct val="144833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for (int i = 0; i &lt; s.length(); i++) {</a:t>
            </a:r>
            <a:endParaRPr/>
          </a:p>
          <a:p>
            <a:pPr indent="0" lvl="0" marL="0" marR="0" rtl="0" algn="l">
              <a:lnSpc>
                <a:spcPct val="133692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-US" sz="1300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ch = i'th character of the string </a:t>
            </a:r>
            <a:r>
              <a:rPr lang="en-US" sz="1300">
                <a:solidFill>
                  <a:srgbClr val="00664C"/>
                </a:solidFill>
                <a:latin typeface="Consolas"/>
                <a:ea typeface="Consolas"/>
                <a:cs typeface="Consolas"/>
                <a:sym typeface="Consolas"/>
              </a:rPr>
              <a:t>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char ch = s.charAt(i);</a:t>
            </a:r>
            <a:endParaRPr/>
          </a:p>
          <a:p>
            <a:pPr indent="0" lvl="0" marL="0" marR="0" rtl="0" algn="l">
              <a:lnSpc>
                <a:spcPct val="133692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-US" sz="1300">
                <a:solidFill>
                  <a:srgbClr val="4D907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rest = s minus ch</a:t>
            </a:r>
            <a:endParaRPr sz="13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String rest = s.substring(0,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i) + s.substring(i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+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1);</a:t>
            </a:r>
            <a:endParaRPr/>
          </a:p>
          <a:p>
            <a:pPr indent="0" lvl="0" marL="0" marR="0" rtl="0" algn="l">
              <a:lnSpc>
                <a:spcPct val="144833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listPerms(prefix + ch, rest);</a:t>
            </a:r>
            <a:endParaRPr/>
          </a:p>
          <a:p>
            <a:pPr indent="0" lvl="0" marL="0" marR="0" rtl="0" algn="l">
              <a:lnSpc>
                <a:spcPct val="144833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}</a:t>
            </a:r>
            <a:endParaRPr/>
          </a:p>
          <a:p>
            <a:pPr indent="0" lvl="0" marL="0" marR="0" rtl="0" algn="l">
              <a:lnSpc>
                <a:spcPct val="144833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/>
          </a:p>
          <a:p>
            <a:pPr indent="0" lvl="0" marL="0" marR="0" rtl="0" algn="l">
              <a:lnSpc>
                <a:spcPct val="144833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/>
          </a:p>
        </p:txBody>
      </p:sp>
      <p:sp>
        <p:nvSpPr>
          <p:cNvPr id="880" name="Google Shape;880;p50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Permutations</a:t>
            </a:r>
            <a:endParaRPr/>
          </a:p>
        </p:txBody>
      </p:sp>
      <p:sp>
        <p:nvSpPr>
          <p:cNvPr id="881" name="Google Shape;881;p50"/>
          <p:cNvSpPr/>
          <p:nvPr/>
        </p:nvSpPr>
        <p:spPr>
          <a:xfrm>
            <a:off x="6008294" y="660003"/>
            <a:ext cx="4267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268288" lvl="0" marL="268288" marR="0" rtl="0" algn="l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020"/>
              <a:buFont typeface="Noto Sans Symbols"/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listPerms(</a:t>
            </a: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"abc"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/>
          </a:p>
        </p:txBody>
      </p:sp>
      <p:sp>
        <p:nvSpPr>
          <p:cNvPr id="882" name="Google Shape;882;p50"/>
          <p:cNvSpPr/>
          <p:nvPr/>
        </p:nvSpPr>
        <p:spPr>
          <a:xfrm>
            <a:off x="6118225" y="921301"/>
            <a:ext cx="2441575" cy="4572000"/>
          </a:xfrm>
          <a:prstGeom prst="rect">
            <a:avLst/>
          </a:prstGeom>
          <a:solidFill>
            <a:schemeClr val="lt1"/>
          </a:solidFill>
          <a:ln cap="flat" cmpd="sng" w="15875">
            <a:solidFill>
              <a:srgbClr val="7F7F7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91425" lIns="182875" spcFirstLastPara="1" rIns="0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calling listPerms(a, bc)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calling listPerms(ab, c)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calling listPerms(abc, )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abc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calling listPerms(ac, b)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calling listPerms(acb, )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acb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calling listPerms(b, ac)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calling listPerms(ba, c)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calling listPerms(bac, )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bac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calling listPerms(bc, a)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calling listPerms(bca, )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bca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calling listPerms(c, ab)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calling listPerms(ca, b)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calling listPerms(cab, )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cab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calling listPerms(cb, a)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calling listPerms(cba, )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cba</a:t>
            </a:r>
            <a:endParaRPr/>
          </a:p>
        </p:txBody>
      </p:sp>
      <p:grpSp>
        <p:nvGrpSpPr>
          <p:cNvPr id="883" name="Google Shape;883;p50"/>
          <p:cNvGrpSpPr/>
          <p:nvPr/>
        </p:nvGrpSpPr>
        <p:grpSpPr>
          <a:xfrm>
            <a:off x="220664" y="4495799"/>
            <a:ext cx="7313655" cy="1904513"/>
            <a:chOff x="332465" y="4343445"/>
            <a:chExt cx="7312675" cy="1904892"/>
          </a:xfrm>
        </p:grpSpPr>
        <p:cxnSp>
          <p:nvCxnSpPr>
            <p:cNvPr id="884" name="Google Shape;884;p50"/>
            <p:cNvCxnSpPr/>
            <p:nvPr/>
          </p:nvCxnSpPr>
          <p:spPr>
            <a:xfrm rot="10800000">
              <a:off x="341942" y="5904559"/>
              <a:ext cx="428263" cy="0"/>
            </a:xfrm>
            <a:prstGeom prst="straightConnector1">
              <a:avLst/>
            </a:prstGeom>
            <a:noFill/>
            <a:ln cap="flat" cmpd="sng" w="16500">
              <a:solidFill>
                <a:srgbClr val="00009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5" name="Google Shape;885;p50"/>
            <p:cNvCxnSpPr/>
            <p:nvPr/>
          </p:nvCxnSpPr>
          <p:spPr>
            <a:xfrm flipH="1">
              <a:off x="332465" y="4343445"/>
              <a:ext cx="9477" cy="1561113"/>
            </a:xfrm>
            <a:prstGeom prst="straightConnector1">
              <a:avLst/>
            </a:prstGeom>
            <a:noFill/>
            <a:ln cap="flat" cmpd="sng" w="16500">
              <a:solidFill>
                <a:srgbClr val="00009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6" name="Google Shape;886;p50"/>
            <p:cNvCxnSpPr/>
            <p:nvPr/>
          </p:nvCxnSpPr>
          <p:spPr>
            <a:xfrm rot="10800000">
              <a:off x="341942" y="4343445"/>
              <a:ext cx="1032384" cy="0"/>
            </a:xfrm>
            <a:prstGeom prst="straightConnector1">
              <a:avLst/>
            </a:prstGeom>
            <a:noFill/>
            <a:ln cap="flat" cmpd="sng" w="16500">
              <a:solidFill>
                <a:srgbClr val="000090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  <p:sp>
          <p:nvSpPr>
            <p:cNvPr id="887" name="Google Shape;887;p50"/>
            <p:cNvSpPr/>
            <p:nvPr/>
          </p:nvSpPr>
          <p:spPr>
            <a:xfrm>
              <a:off x="770508" y="5652909"/>
              <a:ext cx="6874632" cy="595428"/>
            </a:xfrm>
            <a:prstGeom prst="rect">
              <a:avLst/>
            </a:prstGeom>
            <a:solidFill>
              <a:schemeClr val="lt1"/>
            </a:solidFill>
            <a:ln cap="flat" cmpd="sng" w="15875">
              <a:solidFill>
                <a:srgbClr val="7F7F7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91425" lIns="182875" spcFirstLastPara="1" rIns="0" wrap="square" tIns="91425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4D9072"/>
                  </a:solidFill>
                  <a:latin typeface="Consolas"/>
                  <a:ea typeface="Consolas"/>
                  <a:cs typeface="Consolas"/>
                  <a:sym typeface="Consolas"/>
                </a:rPr>
                <a:t>// Debugging print:</a:t>
              </a:r>
              <a:endParaRPr/>
            </a:p>
            <a:p>
              <a:pPr indent="0" lvl="0" marL="0" marR="0" rtl="0" algn="l">
                <a:spcBef>
                  <a:spcPts val="30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System.out.println("calling listPerms(" + (prefix + ch) + ", " + rest + ")");</a:t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6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Recursive function calls</a:t>
            </a:r>
            <a:endParaRPr/>
          </a:p>
        </p:txBody>
      </p:sp>
      <p:grpSp>
        <p:nvGrpSpPr>
          <p:cNvPr id="133" name="Google Shape;133;p6"/>
          <p:cNvGrpSpPr/>
          <p:nvPr/>
        </p:nvGrpSpPr>
        <p:grpSpPr>
          <a:xfrm>
            <a:off x="3733800" y="838200"/>
            <a:ext cx="4648200" cy="4038600"/>
            <a:chOff x="3733800" y="838200"/>
            <a:chExt cx="4648200" cy="4038600"/>
          </a:xfrm>
        </p:grpSpPr>
        <p:sp>
          <p:nvSpPr>
            <p:cNvPr id="134" name="Google Shape;134;p6"/>
            <p:cNvSpPr/>
            <p:nvPr/>
          </p:nvSpPr>
          <p:spPr>
            <a:xfrm>
              <a:off x="3733800" y="1371600"/>
              <a:ext cx="2895600" cy="533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6025" lIns="92075" spcFirstLastPara="1" rIns="92075" wrap="square" tIns="46025">
              <a:noAutofit/>
            </a:bodyPr>
            <a:lstStyle/>
            <a:p>
              <a:pPr indent="-342900" lvl="0" marL="342900" marR="0" rtl="0" algn="just">
                <a:spcBef>
                  <a:spcPts val="0"/>
                </a:spcBef>
                <a:spcAft>
                  <a:spcPts val="0"/>
                </a:spcAft>
                <a:buClr>
                  <a:srgbClr val="006600"/>
                </a:buClr>
                <a:buSzPts val="1020"/>
                <a:buFont typeface="Noto Sans Symbols"/>
                <a:buNone/>
              </a:pPr>
              <a:r>
                <a:rPr lang="en-US" sz="12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factorial(4) = 4 * factorial(3)</a:t>
              </a:r>
              <a:endParaRPr/>
            </a:p>
          </p:txBody>
        </p:sp>
        <p:grpSp>
          <p:nvGrpSpPr>
            <p:cNvPr id="135" name="Google Shape;135;p6"/>
            <p:cNvGrpSpPr/>
            <p:nvPr/>
          </p:nvGrpSpPr>
          <p:grpSpPr>
            <a:xfrm>
              <a:off x="5257800" y="1752600"/>
              <a:ext cx="2514600" cy="1143000"/>
              <a:chOff x="1200" y="672"/>
              <a:chExt cx="1584" cy="720"/>
            </a:xfrm>
          </p:grpSpPr>
          <p:sp>
            <p:nvSpPr>
              <p:cNvPr id="136" name="Google Shape;136;p6"/>
              <p:cNvSpPr/>
              <p:nvPr/>
            </p:nvSpPr>
            <p:spPr>
              <a:xfrm>
                <a:off x="1344" y="1056"/>
                <a:ext cx="1440" cy="336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6025" lIns="92075" spcFirstLastPara="1" rIns="92075" wrap="square" tIns="46025">
                <a:noAutofit/>
              </a:bodyPr>
              <a:lstStyle/>
              <a:p>
                <a:pPr indent="-342900" lvl="0" marL="342900" marR="0" rtl="0" algn="just">
                  <a:spcBef>
                    <a:spcPts val="0"/>
                  </a:spcBef>
                  <a:spcAft>
                    <a:spcPts val="0"/>
                  </a:spcAft>
                  <a:buClr>
                    <a:srgbClr val="006600"/>
                  </a:buClr>
                  <a:buSzPts val="1020"/>
                  <a:buFont typeface="Noto Sans Symbols"/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return 3 * factorial (2)</a:t>
                </a:r>
                <a:endParaRPr/>
              </a:p>
            </p:txBody>
          </p:sp>
          <p:grpSp>
            <p:nvGrpSpPr>
              <p:cNvPr id="137" name="Google Shape;137;p6"/>
              <p:cNvGrpSpPr/>
              <p:nvPr/>
            </p:nvGrpSpPr>
            <p:grpSpPr>
              <a:xfrm>
                <a:off x="1200" y="672"/>
                <a:ext cx="288" cy="384"/>
                <a:chOff x="1200" y="672"/>
                <a:chExt cx="288" cy="384"/>
              </a:xfrm>
            </p:grpSpPr>
            <p:cxnSp>
              <p:nvCxnSpPr>
                <p:cNvPr id="138" name="Google Shape;138;p6"/>
                <p:cNvCxnSpPr/>
                <p:nvPr/>
              </p:nvCxnSpPr>
              <p:spPr>
                <a:xfrm rot="10800000">
                  <a:off x="1488" y="672"/>
                  <a:ext cx="0" cy="384"/>
                </a:xfrm>
                <a:prstGeom prst="straightConnector1">
                  <a:avLst/>
                </a:prstGeom>
                <a:noFill/>
                <a:ln cap="flat" cmpd="sng" w="25400">
                  <a:solidFill>
                    <a:srgbClr val="000080"/>
                  </a:solidFill>
                  <a:prstDash val="dot"/>
                  <a:round/>
                  <a:headEnd len="med" w="med" type="triangle"/>
                  <a:tailEnd len="sm" w="sm" type="none"/>
                </a:ln>
              </p:spPr>
            </p:cxnSp>
            <p:sp>
              <p:nvSpPr>
                <p:cNvPr id="139" name="Google Shape;139;p6"/>
                <p:cNvSpPr/>
                <p:nvPr/>
              </p:nvSpPr>
              <p:spPr>
                <a:xfrm>
                  <a:off x="1200" y="816"/>
                  <a:ext cx="144" cy="144"/>
                </a:xfrm>
                <a:prstGeom prst="ellipse">
                  <a:avLst/>
                </a:prstGeom>
                <a:solidFill>
                  <a:srgbClr val="FFDEBD"/>
                </a:solidFill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1400"/>
                    <a:buFont typeface="Noto Sans Symbols"/>
                    <a:buNone/>
                  </a:pPr>
                  <a:r>
                    <a:rPr lang="en-US" sz="1400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א</a:t>
                  </a:r>
                  <a:endParaRPr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140" name="Google Shape;140;p6"/>
            <p:cNvGrpSpPr/>
            <p:nvPr/>
          </p:nvGrpSpPr>
          <p:grpSpPr>
            <a:xfrm>
              <a:off x="6019800" y="2730500"/>
              <a:ext cx="2362200" cy="1155700"/>
              <a:chOff x="1344" y="1288"/>
              <a:chExt cx="1488" cy="728"/>
            </a:xfrm>
          </p:grpSpPr>
          <p:sp>
            <p:nvSpPr>
              <p:cNvPr id="141" name="Google Shape;141;p6"/>
              <p:cNvSpPr/>
              <p:nvPr/>
            </p:nvSpPr>
            <p:spPr>
              <a:xfrm>
                <a:off x="1344" y="1680"/>
                <a:ext cx="1488" cy="336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6025" lIns="92075" spcFirstLastPara="1" rIns="92075" wrap="square" tIns="46025">
                <a:noAutofit/>
              </a:bodyPr>
              <a:lstStyle/>
              <a:p>
                <a:pPr indent="-342900" lvl="0" marL="342900" marR="0" rtl="0" algn="just">
                  <a:spcBef>
                    <a:spcPts val="0"/>
                  </a:spcBef>
                  <a:spcAft>
                    <a:spcPts val="0"/>
                  </a:spcAft>
                  <a:buClr>
                    <a:srgbClr val="006600"/>
                  </a:buClr>
                  <a:buSzPts val="1020"/>
                  <a:buFont typeface="Noto Sans Symbols"/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return 2 * factorial(1)</a:t>
                </a:r>
                <a:endParaRPr/>
              </a:p>
            </p:txBody>
          </p:sp>
          <p:cxnSp>
            <p:nvCxnSpPr>
              <p:cNvPr id="142" name="Google Shape;142;p6"/>
              <p:cNvCxnSpPr/>
              <p:nvPr/>
            </p:nvCxnSpPr>
            <p:spPr>
              <a:xfrm rot="10800000">
                <a:off x="1799" y="1288"/>
                <a:ext cx="0" cy="38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80"/>
                </a:solidFill>
                <a:prstDash val="dot"/>
                <a:round/>
                <a:headEnd len="med" w="med" type="triangle"/>
                <a:tailEnd len="sm" w="sm" type="none"/>
              </a:ln>
            </p:spPr>
          </p:cxnSp>
          <p:sp>
            <p:nvSpPr>
              <p:cNvPr id="143" name="Google Shape;143;p6"/>
              <p:cNvSpPr/>
              <p:nvPr/>
            </p:nvSpPr>
            <p:spPr>
              <a:xfrm>
                <a:off x="1573" y="1426"/>
                <a:ext cx="144" cy="144"/>
              </a:xfrm>
              <a:prstGeom prst="ellipse">
                <a:avLst/>
              </a:prstGeom>
              <a:solidFill>
                <a:srgbClr val="FFDEBD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Noto Sans Symbols"/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ב</a:t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4" name="Google Shape;144;p6"/>
            <p:cNvGrpSpPr/>
            <p:nvPr/>
          </p:nvGrpSpPr>
          <p:grpSpPr>
            <a:xfrm>
              <a:off x="7372350" y="3700463"/>
              <a:ext cx="704850" cy="609600"/>
              <a:chOff x="1668" y="1899"/>
              <a:chExt cx="444" cy="384"/>
            </a:xfrm>
          </p:grpSpPr>
          <p:cxnSp>
            <p:nvCxnSpPr>
              <p:cNvPr id="145" name="Google Shape;145;p6"/>
              <p:cNvCxnSpPr/>
              <p:nvPr/>
            </p:nvCxnSpPr>
            <p:spPr>
              <a:xfrm rot="10800000">
                <a:off x="1824" y="1899"/>
                <a:ext cx="0" cy="38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660033"/>
                </a:solidFill>
                <a:prstDash val="dot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46" name="Google Shape;146;p6"/>
              <p:cNvSpPr/>
              <p:nvPr/>
            </p:nvSpPr>
            <p:spPr>
              <a:xfrm>
                <a:off x="1668" y="2064"/>
                <a:ext cx="238" cy="14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10800" lIns="92075" spcFirstLastPara="1" rIns="92075" wrap="square" tIns="108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Noto Sans Symbols"/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Droid Sans Mono"/>
                    <a:ea typeface="Droid Sans Mono"/>
                    <a:cs typeface="Droid Sans Mono"/>
                    <a:sym typeface="Droid Sans Mono"/>
                  </a:rPr>
                  <a:t> </a:t>
                </a:r>
                <a:r>
                  <a:rPr lang="en-US" sz="14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</a:t>
                </a:r>
                <a:endParaRPr/>
              </a:p>
            </p:txBody>
          </p:sp>
          <p:sp>
            <p:nvSpPr>
              <p:cNvPr id="147" name="Google Shape;147;p6"/>
              <p:cNvSpPr/>
              <p:nvPr/>
            </p:nvSpPr>
            <p:spPr>
              <a:xfrm>
                <a:off x="1968" y="2064"/>
                <a:ext cx="144" cy="144"/>
              </a:xfrm>
              <a:prstGeom prst="ellipse">
                <a:avLst/>
              </a:prstGeom>
              <a:solidFill>
                <a:srgbClr val="FFDEBD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Noto Sans Symbols"/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ד</a:t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48" name="Google Shape;148;p6"/>
            <p:cNvGrpSpPr/>
            <p:nvPr/>
          </p:nvGrpSpPr>
          <p:grpSpPr>
            <a:xfrm>
              <a:off x="6837877" y="2726532"/>
              <a:ext cx="781050" cy="609600"/>
              <a:chOff x="1668" y="1296"/>
              <a:chExt cx="492" cy="384"/>
            </a:xfrm>
          </p:grpSpPr>
          <p:cxnSp>
            <p:nvCxnSpPr>
              <p:cNvPr id="149" name="Google Shape;149;p6"/>
              <p:cNvCxnSpPr/>
              <p:nvPr/>
            </p:nvCxnSpPr>
            <p:spPr>
              <a:xfrm rot="10800000">
                <a:off x="1824" y="1296"/>
                <a:ext cx="0" cy="38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660033"/>
                </a:solidFill>
                <a:prstDash val="dot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50" name="Google Shape;150;p6"/>
              <p:cNvSpPr/>
              <p:nvPr/>
            </p:nvSpPr>
            <p:spPr>
              <a:xfrm>
                <a:off x="1668" y="1440"/>
                <a:ext cx="238" cy="14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10800" lIns="92075" spcFirstLastPara="1" rIns="92075" wrap="square" tIns="108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Noto Sans Symbols"/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Droid Sans Mono"/>
                    <a:ea typeface="Droid Sans Mono"/>
                    <a:cs typeface="Droid Sans Mono"/>
                    <a:sym typeface="Droid Sans Mono"/>
                  </a:rPr>
                  <a:t> </a:t>
                </a:r>
                <a:r>
                  <a:rPr lang="en-US" sz="14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</a:t>
                </a:r>
                <a:endParaRPr/>
              </a:p>
            </p:txBody>
          </p:sp>
          <p:sp>
            <p:nvSpPr>
              <p:cNvPr id="151" name="Google Shape;151;p6"/>
              <p:cNvSpPr/>
              <p:nvPr/>
            </p:nvSpPr>
            <p:spPr>
              <a:xfrm>
                <a:off x="2016" y="1440"/>
                <a:ext cx="144" cy="144"/>
              </a:xfrm>
              <a:prstGeom prst="ellipse">
                <a:avLst/>
              </a:prstGeom>
              <a:solidFill>
                <a:srgbClr val="FFDEBD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Noto Sans Symbols"/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ה</a:t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2" name="Google Shape;152;p6"/>
            <p:cNvGrpSpPr/>
            <p:nvPr/>
          </p:nvGrpSpPr>
          <p:grpSpPr>
            <a:xfrm>
              <a:off x="5943600" y="1752600"/>
              <a:ext cx="838200" cy="609600"/>
              <a:chOff x="1632" y="672"/>
              <a:chExt cx="528" cy="384"/>
            </a:xfrm>
          </p:grpSpPr>
          <p:cxnSp>
            <p:nvCxnSpPr>
              <p:cNvPr id="153" name="Google Shape;153;p6"/>
              <p:cNvCxnSpPr/>
              <p:nvPr/>
            </p:nvCxnSpPr>
            <p:spPr>
              <a:xfrm rot="10800000">
                <a:off x="1824" y="672"/>
                <a:ext cx="0" cy="38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660033"/>
                </a:solidFill>
                <a:prstDash val="dot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54" name="Google Shape;154;p6"/>
              <p:cNvSpPr/>
              <p:nvPr/>
            </p:nvSpPr>
            <p:spPr>
              <a:xfrm>
                <a:off x="1632" y="816"/>
                <a:ext cx="297" cy="14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10800" lIns="92075" spcFirstLastPara="1" rIns="92075" wrap="square" tIns="108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Noto Sans Symbols"/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Droid Sans Mono"/>
                    <a:ea typeface="Droid Sans Mono"/>
                    <a:cs typeface="Droid Sans Mono"/>
                    <a:sym typeface="Droid Sans Mono"/>
                  </a:rPr>
                  <a:t>  </a:t>
                </a:r>
                <a:r>
                  <a:rPr lang="en-US" sz="14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6</a:t>
                </a:r>
                <a:endParaRPr/>
              </a:p>
            </p:txBody>
          </p:sp>
          <p:sp>
            <p:nvSpPr>
              <p:cNvPr id="155" name="Google Shape;155;p6"/>
              <p:cNvSpPr/>
              <p:nvPr/>
            </p:nvSpPr>
            <p:spPr>
              <a:xfrm>
                <a:off x="2016" y="816"/>
                <a:ext cx="144" cy="144"/>
              </a:xfrm>
              <a:prstGeom prst="ellipse">
                <a:avLst/>
              </a:prstGeom>
              <a:solidFill>
                <a:srgbClr val="FFDEBD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Noto Sans Symbols"/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ו</a:t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56" name="Google Shape;156;p6"/>
            <p:cNvGrpSpPr/>
            <p:nvPr/>
          </p:nvGrpSpPr>
          <p:grpSpPr>
            <a:xfrm>
              <a:off x="6477000" y="3733800"/>
              <a:ext cx="1905000" cy="1143000"/>
              <a:chOff x="6248400" y="3352800"/>
              <a:chExt cx="1905000" cy="1143000"/>
            </a:xfrm>
          </p:grpSpPr>
          <p:cxnSp>
            <p:nvCxnSpPr>
              <p:cNvPr id="157" name="Google Shape;157;p6"/>
              <p:cNvCxnSpPr/>
              <p:nvPr/>
            </p:nvCxnSpPr>
            <p:spPr>
              <a:xfrm rot="10800000">
                <a:off x="7010400" y="3352800"/>
                <a:ext cx="0" cy="609600"/>
              </a:xfrm>
              <a:prstGeom prst="straightConnector1">
                <a:avLst/>
              </a:prstGeom>
              <a:noFill/>
              <a:ln cap="flat" cmpd="sng" w="25400">
                <a:solidFill>
                  <a:srgbClr val="000080"/>
                </a:solidFill>
                <a:prstDash val="dot"/>
                <a:round/>
                <a:headEnd len="med" w="med" type="triangle"/>
                <a:tailEnd len="sm" w="sm" type="none"/>
              </a:ln>
            </p:spPr>
          </p:cxnSp>
          <p:sp>
            <p:nvSpPr>
              <p:cNvPr id="158" name="Google Shape;158;p6"/>
              <p:cNvSpPr/>
              <p:nvPr/>
            </p:nvSpPr>
            <p:spPr>
              <a:xfrm>
                <a:off x="6629400" y="3589339"/>
                <a:ext cx="228600" cy="228600"/>
              </a:xfrm>
              <a:prstGeom prst="ellipse">
                <a:avLst/>
              </a:prstGeom>
              <a:solidFill>
                <a:srgbClr val="FFDEBD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Noto Sans Symbols"/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ג</a:t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6"/>
              <p:cNvSpPr/>
              <p:nvPr/>
            </p:nvSpPr>
            <p:spPr>
              <a:xfrm>
                <a:off x="6248400" y="3962400"/>
                <a:ext cx="1905000" cy="5334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6025" lIns="57600" spcFirstLastPara="1" rIns="57600" wrap="square" tIns="46025">
                <a:noAutofit/>
              </a:bodyPr>
              <a:lstStyle/>
              <a:p>
                <a:pPr indent="-342900" lvl="0" marL="342900" marR="0" rtl="0" algn="just">
                  <a:spcBef>
                    <a:spcPts val="0"/>
                  </a:spcBef>
                  <a:spcAft>
                    <a:spcPts val="0"/>
                  </a:spcAft>
                  <a:buClr>
                    <a:srgbClr val="006600"/>
                  </a:buClr>
                  <a:buSzPts val="1020"/>
                  <a:buFont typeface="Noto Sans Symbols"/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</a:t>
                </a:r>
                <a:r>
                  <a:rPr lang="en-US" sz="14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base case:</a:t>
                </a:r>
                <a:r>
                  <a:rPr lang="en-US" sz="12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return 1 </a:t>
                </a:r>
                <a:endParaRPr/>
              </a:p>
            </p:txBody>
          </p:sp>
        </p:grpSp>
        <p:grpSp>
          <p:nvGrpSpPr>
            <p:cNvPr id="160" name="Google Shape;160;p6"/>
            <p:cNvGrpSpPr/>
            <p:nvPr/>
          </p:nvGrpSpPr>
          <p:grpSpPr>
            <a:xfrm>
              <a:off x="4953000" y="838200"/>
              <a:ext cx="838200" cy="609600"/>
              <a:chOff x="1632" y="672"/>
              <a:chExt cx="528" cy="384"/>
            </a:xfrm>
          </p:grpSpPr>
          <p:cxnSp>
            <p:nvCxnSpPr>
              <p:cNvPr id="161" name="Google Shape;161;p6"/>
              <p:cNvCxnSpPr/>
              <p:nvPr/>
            </p:nvCxnSpPr>
            <p:spPr>
              <a:xfrm rot="10800000">
                <a:off x="1824" y="672"/>
                <a:ext cx="0" cy="384"/>
              </a:xfrm>
              <a:prstGeom prst="straightConnector1">
                <a:avLst/>
              </a:prstGeom>
              <a:noFill/>
              <a:ln cap="flat" cmpd="sng" w="25400">
                <a:solidFill>
                  <a:srgbClr val="660033"/>
                </a:solidFill>
                <a:prstDash val="dot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162" name="Google Shape;162;p6"/>
              <p:cNvSpPr/>
              <p:nvPr/>
            </p:nvSpPr>
            <p:spPr>
              <a:xfrm>
                <a:off x="1632" y="816"/>
                <a:ext cx="312" cy="149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t" bIns="10800" lIns="92075" spcFirstLastPara="1" rIns="92075" wrap="square" tIns="10800">
                <a:sp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200"/>
                  <a:buFont typeface="Noto Sans Symbols"/>
                  <a:buNone/>
                </a:pPr>
                <a:r>
                  <a:rPr lang="en-US" sz="1200">
                    <a:solidFill>
                      <a:schemeClr val="dk1"/>
                    </a:solidFill>
                    <a:latin typeface="Droid Sans Mono"/>
                    <a:ea typeface="Droid Sans Mono"/>
                    <a:cs typeface="Droid Sans Mono"/>
                    <a:sym typeface="Droid Sans Mono"/>
                  </a:rPr>
                  <a:t> </a:t>
                </a:r>
                <a:r>
                  <a:rPr lang="en-US" sz="14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24</a:t>
                </a:r>
                <a:endParaRPr/>
              </a:p>
            </p:txBody>
          </p:sp>
          <p:sp>
            <p:nvSpPr>
              <p:cNvPr id="163" name="Google Shape;163;p6"/>
              <p:cNvSpPr/>
              <p:nvPr/>
            </p:nvSpPr>
            <p:spPr>
              <a:xfrm>
                <a:off x="2016" y="816"/>
                <a:ext cx="144" cy="144"/>
              </a:xfrm>
              <a:prstGeom prst="ellipse">
                <a:avLst/>
              </a:prstGeom>
              <a:solidFill>
                <a:srgbClr val="FFDEBD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Noto Sans Symbols"/>
                  <a:buNone/>
                </a:pPr>
                <a:r>
                  <a:rPr lang="en-US" sz="140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ז</a:t>
                </a:r>
                <a:endParaRPr sz="1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64" name="Google Shape;164;p6"/>
          <p:cNvSpPr/>
          <p:nvPr/>
        </p:nvSpPr>
        <p:spPr>
          <a:xfrm>
            <a:off x="197646" y="706136"/>
            <a:ext cx="4394990" cy="3845528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Function calling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(in general)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function </a:t>
            </a:r>
            <a:r>
              <a:rPr i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calls function </a:t>
            </a:r>
            <a:r>
              <a:rPr i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</a:t>
            </a:r>
            <a:b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caller’s variables (</a:t>
            </a:r>
            <a:r>
              <a:rPr i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parameters</a:t>
            </a:r>
            <a:br>
              <a:rPr i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</a:t>
            </a:r>
            <a:r>
              <a:rPr i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local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i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variables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are put on hold;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</a:t>
            </a:r>
            <a:r>
              <a:rPr i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returns, the caller’s variables </a:t>
            </a:r>
            <a:b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are re-instantiated, and its execution resumes.</a:t>
            </a:r>
            <a:endParaRPr/>
          </a:p>
          <a:p>
            <a:pPr indent="0" lvl="0" marL="0" marR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Recursive function call: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i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and </a:t>
            </a:r>
            <a:r>
              <a:rPr i="1"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</a:t>
            </a: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are two instances of the same function;</a:t>
            </a:r>
            <a:endParaRPr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Each recursive call is handled as a separate and independent function call.</a:t>
            </a:r>
            <a:endParaRPr/>
          </a:p>
        </p:txBody>
      </p:sp>
      <p:sp>
        <p:nvSpPr>
          <p:cNvPr id="165" name="Google Shape;165;p6"/>
          <p:cNvSpPr/>
          <p:nvPr/>
        </p:nvSpPr>
        <p:spPr>
          <a:xfrm>
            <a:off x="599578" y="3963692"/>
            <a:ext cx="3543299" cy="1616678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262800" lIns="237600" spcFirstLastPara="1" rIns="165600" wrap="square" tIns="22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Returns the factorial (n!) of the given n.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static int factorial(int n) {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if (n == 1)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return 1;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else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return n * factorial(n-1);</a:t>
            </a:r>
            <a:endParaRPr/>
          </a:p>
        </p:txBody>
      </p:sp>
      <p:sp>
        <p:nvSpPr>
          <p:cNvPr id="166" name="Google Shape;166;p6"/>
          <p:cNvSpPr/>
          <p:nvPr/>
        </p:nvSpPr>
        <p:spPr>
          <a:xfrm>
            <a:off x="1744269" y="5662472"/>
            <a:ext cx="1253915" cy="607909"/>
          </a:xfrm>
          <a:prstGeom prst="wedgeRoundRectCallout">
            <a:avLst>
              <a:gd fmla="val -34336" name="adj1"/>
              <a:gd fmla="val -91138" name="adj2"/>
              <a:gd fmla="val 16667" name="adj3"/>
            </a:avLst>
          </a:prstGeom>
          <a:solidFill>
            <a:srgbClr val="FFE9C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variable </a:t>
            </a:r>
            <a:r>
              <a:rPr lang="en-US" sz="12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</a:t>
            </a:r>
            <a:r>
              <a:rPr lang="en-US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put on hold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Recursive and iterative implementations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7"/>
          <p:cNvSpPr/>
          <p:nvPr/>
        </p:nvSpPr>
        <p:spPr>
          <a:xfrm>
            <a:off x="152400" y="442052"/>
            <a:ext cx="3200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53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74" name="Google Shape;174;p7"/>
          <p:cNvSpPr/>
          <p:nvPr/>
        </p:nvSpPr>
        <p:spPr>
          <a:xfrm>
            <a:off x="5884863" y="838200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7"/>
          <p:cNvSpPr/>
          <p:nvPr/>
        </p:nvSpPr>
        <p:spPr>
          <a:xfrm>
            <a:off x="5884863" y="838200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6" name="Google Shape;17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592" y="890454"/>
            <a:ext cx="3634816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7"/>
          <p:cNvSpPr/>
          <p:nvPr/>
        </p:nvSpPr>
        <p:spPr>
          <a:xfrm>
            <a:off x="9112528" y="214002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7"/>
          <p:cNvSpPr/>
          <p:nvPr/>
        </p:nvSpPr>
        <p:spPr>
          <a:xfrm>
            <a:off x="9112528" y="214002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9" name="Google Shape;179;p7"/>
          <p:cNvGrpSpPr/>
          <p:nvPr/>
        </p:nvGrpSpPr>
        <p:grpSpPr>
          <a:xfrm>
            <a:off x="641811" y="1663420"/>
            <a:ext cx="3288378" cy="1983291"/>
            <a:chOff x="641811" y="1663420"/>
            <a:chExt cx="3288378" cy="1983291"/>
          </a:xfrm>
        </p:grpSpPr>
        <p:sp>
          <p:nvSpPr>
            <p:cNvPr id="180" name="Google Shape;180;p7"/>
            <p:cNvSpPr/>
            <p:nvPr/>
          </p:nvSpPr>
          <p:spPr>
            <a:xfrm>
              <a:off x="641811" y="1663420"/>
              <a:ext cx="3288378" cy="1852323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rgbClr val="293973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0800" rotWithShape="0" algn="tl" dir="2700000" dist="38100">
                <a:srgbClr val="000000">
                  <a:alpha val="40000"/>
                </a:srgbClr>
              </a:outerShdw>
            </a:effectLst>
          </p:spPr>
          <p:txBody>
            <a:bodyPr anchorCtr="0" anchor="ctr" bIns="262800" lIns="108000" spcFirstLastPara="1" rIns="0" wrap="square" tIns="2268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>
                  <a:solidFill>
                    <a:srgbClr val="00664C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// Returns the factorial (n!) of the given n.</a:t>
              </a:r>
              <a:endParaRPr/>
            </a:p>
            <a:p>
              <a:pPr indent="0" lvl="0" marL="0" marR="0" rtl="0" algn="l">
                <a:spcBef>
                  <a:spcPts val="20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public static int factorial(int n) {</a:t>
              </a:r>
              <a:endParaRPr/>
            </a:p>
            <a:p>
              <a:pPr indent="0" lvl="0" marL="0" marR="0" rtl="0" algn="l">
                <a:spcBef>
                  <a:spcPts val="20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if (n</a:t>
              </a:r>
              <a:r>
                <a:rPr lang="en-US" sz="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1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==</a:t>
              </a:r>
              <a:r>
                <a:rPr lang="en-US" sz="8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1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1)</a:t>
              </a:r>
              <a:endParaRPr/>
            </a:p>
            <a:p>
              <a:pPr indent="0" lvl="0" marL="0" marR="0" rtl="0" algn="l">
                <a:spcBef>
                  <a:spcPts val="20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    return 1;</a:t>
              </a:r>
              <a:endParaRPr/>
            </a:p>
            <a:p>
              <a:pPr indent="0" lvl="0" marL="0" marR="0" rtl="0" algn="l">
                <a:spcBef>
                  <a:spcPts val="20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else</a:t>
              </a:r>
              <a:endParaRPr/>
            </a:p>
            <a:p>
              <a:pPr indent="0" lvl="0" marL="0" marR="0" rtl="0" algn="l">
                <a:spcBef>
                  <a:spcPts val="20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    return n * factorial((n</a:t>
              </a:r>
              <a:r>
                <a:rPr lang="en-US" sz="11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1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–</a:t>
              </a:r>
              <a:r>
                <a:rPr lang="en-US" sz="11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</a:t>
              </a:r>
              <a:r>
                <a:rPr lang="en-US" sz="11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1));</a:t>
              </a:r>
              <a:endParaRPr/>
            </a:p>
            <a:p>
              <a:pPr indent="0" lvl="0" marL="0" marR="0" rtl="0" algn="l">
                <a:spcBef>
                  <a:spcPts val="20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    }</a:t>
              </a:r>
              <a:endParaRPr/>
            </a:p>
            <a:p>
              <a:pPr indent="0" lvl="0" marL="0" marR="0" rtl="0" algn="l">
                <a:spcBef>
                  <a:spcPts val="200"/>
                </a:spcBef>
                <a:spcAft>
                  <a:spcPts val="0"/>
                </a:spcAft>
                <a:buNone/>
              </a:pPr>
              <a:r>
                <a:rPr lang="en-US" sz="1100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}</a:t>
              </a:r>
              <a:endParaRPr sz="1100">
                <a:solidFill>
                  <a:schemeClr val="dk1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1558242" y="3384774"/>
              <a:ext cx="2133600" cy="261937"/>
            </a:xfrm>
            <a:prstGeom prst="wedgeRoundRectCallout">
              <a:avLst>
                <a:gd fmla="val 23326" name="adj1"/>
                <a:gd fmla="val -45553" name="adj2"/>
                <a:gd fmla="val 16667" name="adj3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6800">
              <a:noAutofit/>
            </a:bodyPr>
            <a:lstStyle/>
            <a:p>
              <a:pPr indent="0" lvl="1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recursive implementation</a:t>
              </a:r>
              <a:endParaRPr/>
            </a:p>
          </p:txBody>
        </p:sp>
      </p:grpSp>
      <p:grpSp>
        <p:nvGrpSpPr>
          <p:cNvPr id="182" name="Google Shape;182;p7"/>
          <p:cNvGrpSpPr/>
          <p:nvPr/>
        </p:nvGrpSpPr>
        <p:grpSpPr>
          <a:xfrm>
            <a:off x="4876799" y="918658"/>
            <a:ext cx="3944937" cy="2733196"/>
            <a:chOff x="4876799" y="918658"/>
            <a:chExt cx="3944937" cy="2733196"/>
          </a:xfrm>
        </p:grpSpPr>
        <p:pic>
          <p:nvPicPr>
            <p:cNvPr id="183" name="Google Shape;183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76799" y="918658"/>
              <a:ext cx="3944937" cy="62157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4" name="Google Shape;184;p7"/>
            <p:cNvGrpSpPr/>
            <p:nvPr/>
          </p:nvGrpSpPr>
          <p:grpSpPr>
            <a:xfrm>
              <a:off x="5205078" y="1644879"/>
              <a:ext cx="3288378" cy="2006975"/>
              <a:chOff x="4994769" y="1621009"/>
              <a:chExt cx="3288378" cy="2006975"/>
            </a:xfrm>
          </p:grpSpPr>
          <p:sp>
            <p:nvSpPr>
              <p:cNvPr id="185" name="Google Shape;185;p7"/>
              <p:cNvSpPr/>
              <p:nvPr/>
            </p:nvSpPr>
            <p:spPr>
              <a:xfrm>
                <a:off x="4994769" y="1621009"/>
                <a:ext cx="3288378" cy="1852323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rgbClr val="293973"/>
                </a:solidFill>
                <a:prstDash val="solid"/>
                <a:miter lim="800000"/>
                <a:headEnd len="sm" w="sm" type="none"/>
                <a:tailEnd len="sm" w="sm" type="none"/>
              </a:ln>
              <a:effectLst>
                <a:outerShdw blurRad="50800" rotWithShape="0" algn="tl" dir="2700000" dist="38100">
                  <a:srgbClr val="000000">
                    <a:alpha val="40000"/>
                  </a:srgbClr>
                </a:outerShdw>
              </a:effectLst>
            </p:spPr>
            <p:txBody>
              <a:bodyPr anchorCtr="0" anchor="ctr" bIns="262800" lIns="144000" spcFirstLastPara="1" rIns="0" wrap="square" tIns="2268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200">
                    <a:solidFill>
                      <a:srgbClr val="00664C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// Returns the factorial (n!) of a given n.</a:t>
                </a:r>
                <a:endParaRPr/>
              </a:p>
              <a:p>
                <a:pPr indent="0" lvl="0" marL="0" marR="0" rtl="0" algn="l">
                  <a:spcBef>
                    <a:spcPts val="20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public static long factorial (int n) {</a:t>
                </a:r>
                <a:endParaRPr/>
              </a:p>
              <a:p>
                <a:pPr indent="0" lvl="0" marL="0" marR="0" rtl="0" algn="l">
                  <a:spcBef>
                    <a:spcPts val="20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int fact</a:t>
                </a:r>
                <a:r>
                  <a:rPr lang="en-US" sz="8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</a:t>
                </a:r>
                <a:r>
                  <a:rPr lang="en-US" sz="11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=</a:t>
                </a:r>
                <a:r>
                  <a:rPr lang="en-US" sz="8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</a:t>
                </a:r>
                <a:r>
                  <a:rPr lang="en-US" sz="11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1;</a:t>
                </a:r>
                <a:endParaRPr/>
              </a:p>
              <a:p>
                <a:pPr indent="0" lvl="0" marL="0" marR="0" rtl="0" algn="l">
                  <a:spcBef>
                    <a:spcPts val="20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for (int i</a:t>
                </a:r>
                <a:r>
                  <a:rPr lang="en-US" sz="8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</a:t>
                </a:r>
                <a:r>
                  <a:rPr lang="en-US" sz="11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=</a:t>
                </a:r>
                <a:r>
                  <a:rPr lang="en-US" sz="8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</a:t>
                </a:r>
                <a:r>
                  <a:rPr lang="en-US" sz="11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1; i</a:t>
                </a:r>
                <a:r>
                  <a:rPr lang="en-US" sz="8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</a:t>
                </a:r>
                <a:r>
                  <a:rPr lang="en-US" sz="11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&lt;=</a:t>
                </a:r>
                <a:r>
                  <a:rPr lang="en-US" sz="8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</a:t>
                </a:r>
                <a:r>
                  <a:rPr lang="en-US" sz="11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n; i++) {</a:t>
                </a:r>
                <a:endParaRPr/>
              </a:p>
              <a:p>
                <a:pPr indent="0" lvl="0" marL="0" marR="0" rtl="0" algn="l">
                  <a:spcBef>
                    <a:spcPts val="20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    fact</a:t>
                </a:r>
                <a:r>
                  <a:rPr lang="en-US" sz="8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</a:t>
                </a:r>
                <a:r>
                  <a:rPr lang="en-US" sz="11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*=</a:t>
                </a:r>
                <a:r>
                  <a:rPr lang="en-US" sz="800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 </a:t>
                </a:r>
                <a:r>
                  <a:rPr lang="en-US" sz="11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i;</a:t>
                </a:r>
                <a:endParaRPr/>
              </a:p>
              <a:p>
                <a:pPr indent="0" lvl="0" marL="0" marR="0" rtl="0" algn="l">
                  <a:spcBef>
                    <a:spcPts val="20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}</a:t>
                </a:r>
                <a:endParaRPr/>
              </a:p>
              <a:p>
                <a:pPr indent="0" lvl="0" marL="0" marR="0" rtl="0" algn="l">
                  <a:spcBef>
                    <a:spcPts val="20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    return fact;</a:t>
                </a:r>
                <a:endParaRPr/>
              </a:p>
              <a:p>
                <a:pPr indent="0" lvl="0" marL="0" marR="0" rtl="0" algn="l">
                  <a:spcBef>
                    <a:spcPts val="200"/>
                  </a:spcBef>
                  <a:spcAft>
                    <a:spcPts val="0"/>
                  </a:spcAft>
                  <a:buNone/>
                </a:pPr>
                <a:r>
                  <a:rPr lang="en-US" sz="1100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}</a:t>
                </a:r>
                <a:endParaRPr/>
              </a:p>
            </p:txBody>
          </p:sp>
          <p:sp>
            <p:nvSpPr>
              <p:cNvPr id="186" name="Google Shape;186;p7"/>
              <p:cNvSpPr/>
              <p:nvPr/>
            </p:nvSpPr>
            <p:spPr>
              <a:xfrm>
                <a:off x="6038091" y="3318679"/>
                <a:ext cx="2039936" cy="309305"/>
              </a:xfrm>
              <a:prstGeom prst="wedgeRoundRectCallout">
                <a:avLst>
                  <a:gd fmla="val 23326" name="adj1"/>
                  <a:gd fmla="val -45553" name="adj2"/>
                  <a:gd fmla="val 16667" name="adj3"/>
                </a:avLst>
              </a:prstGeom>
              <a:solidFill>
                <a:srgbClr val="F2F2F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6800">
                <a:noAutofit/>
              </a:bodyPr>
              <a:lstStyle/>
              <a:p>
                <a:pPr indent="0" lvl="1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0" i="0" lang="en-US" sz="1400" u="none" cap="none" strike="noStrike">
                    <a:solidFill>
                      <a:schemeClr val="dk1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iterative implementation</a:t>
                </a:r>
                <a:endParaRPr/>
              </a:p>
            </p:txBody>
          </p:sp>
        </p:grpSp>
      </p:grpSp>
      <p:sp>
        <p:nvSpPr>
          <p:cNvPr id="187" name="Google Shape;187;p7"/>
          <p:cNvSpPr txBox="1"/>
          <p:nvPr/>
        </p:nvSpPr>
        <p:spPr>
          <a:xfrm>
            <a:off x="498018" y="3939981"/>
            <a:ext cx="8071763" cy="2487422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182563" lvl="0" marL="182563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Every recursive implementation has an equivalent iterative implementation</a:t>
            </a:r>
            <a:endParaRPr/>
          </a:p>
          <a:p>
            <a:pPr indent="-182563" lvl="0" marL="182563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recursive implementation is often more elegant</a:t>
            </a:r>
            <a:endParaRPr/>
          </a:p>
          <a:p>
            <a:pPr indent="-182563" lvl="0" marL="182563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iterative implementation looks more efficient</a:t>
            </a:r>
            <a:endParaRPr/>
          </a:p>
          <a:p>
            <a:pPr indent="-182563" lvl="0" marL="182563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But, good compilers generate low-level code that converts recursive implementations into iterative implementations.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8"/>
          <p:cNvSpPr/>
          <p:nvPr/>
        </p:nvSpPr>
        <p:spPr>
          <a:xfrm>
            <a:off x="641811" y="1663420"/>
            <a:ext cx="3288378" cy="1852323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293973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262800" lIns="108000" spcFirstLastPara="1" rIns="0" wrap="square" tIns="2268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00664C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// Returns the factorial (n!) of the given n.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static int factorial(int n) {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if (n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==</a:t>
            </a:r>
            <a:r>
              <a:rPr lang="en-US" sz="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1)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return 1;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else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return n * factorial((n</a:t>
            </a:r>
            <a:r>
              <a:rPr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–</a:t>
            </a:r>
            <a:r>
              <a:rPr lang="en-US" sz="1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1));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/>
          </a:p>
          <a:p>
            <a:pPr indent="0" lvl="0" marL="0" marR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100">
              <a:solidFill>
                <a:schemeClr val="dk1"/>
              </a:solidFill>
              <a:latin typeface="Droid Sans Mono"/>
              <a:ea typeface="Droid Sans Mono"/>
              <a:cs typeface="Droid Sans Mono"/>
              <a:sym typeface="Droid Sans Mono"/>
            </a:endParaRPr>
          </a:p>
        </p:txBody>
      </p:sp>
      <p:sp>
        <p:nvSpPr>
          <p:cNvPr id="194" name="Google Shape;194;p8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Recursive intuition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8"/>
          <p:cNvSpPr/>
          <p:nvPr/>
        </p:nvSpPr>
        <p:spPr>
          <a:xfrm>
            <a:off x="152400" y="442052"/>
            <a:ext cx="32004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just">
              <a:spcBef>
                <a:spcPts val="0"/>
              </a:spcBef>
              <a:spcAft>
                <a:spcPts val="0"/>
              </a:spcAft>
              <a:buClr>
                <a:srgbClr val="006600"/>
              </a:buClr>
              <a:buSzPts val="1530"/>
              <a:buFont typeface="Noto Sans Symbols"/>
              <a:buNone/>
            </a:pPr>
            <a:r>
              <a:t/>
            </a:r>
            <a:endParaRPr sz="18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196" name="Google Shape;196;p8"/>
          <p:cNvSpPr/>
          <p:nvPr/>
        </p:nvSpPr>
        <p:spPr>
          <a:xfrm>
            <a:off x="5884863" y="838200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8"/>
          <p:cNvSpPr/>
          <p:nvPr/>
        </p:nvSpPr>
        <p:spPr>
          <a:xfrm>
            <a:off x="5884863" y="838200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8592" y="890454"/>
            <a:ext cx="3634816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8"/>
          <p:cNvSpPr/>
          <p:nvPr/>
        </p:nvSpPr>
        <p:spPr>
          <a:xfrm>
            <a:off x="9112528" y="214002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8"/>
          <p:cNvSpPr/>
          <p:nvPr/>
        </p:nvSpPr>
        <p:spPr>
          <a:xfrm>
            <a:off x="9112528" y="2140024"/>
            <a:ext cx="3048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8"/>
          <p:cNvSpPr/>
          <p:nvPr/>
        </p:nvSpPr>
        <p:spPr>
          <a:xfrm>
            <a:off x="2833687" y="3669193"/>
            <a:ext cx="990600" cy="3048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1905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reduction</a:t>
            </a:r>
            <a:endParaRPr/>
          </a:p>
        </p:txBody>
      </p:sp>
      <p:cxnSp>
        <p:nvCxnSpPr>
          <p:cNvPr id="202" name="Google Shape;202;p8"/>
          <p:cNvCxnSpPr/>
          <p:nvPr/>
        </p:nvCxnSpPr>
        <p:spPr>
          <a:xfrm rot="10800000">
            <a:off x="3200400" y="2933407"/>
            <a:ext cx="0" cy="735786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203" name="Google Shape;203;p8"/>
          <p:cNvSpPr/>
          <p:nvPr/>
        </p:nvSpPr>
        <p:spPr>
          <a:xfrm>
            <a:off x="1441911" y="3669193"/>
            <a:ext cx="1219200" cy="304800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1905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combination</a:t>
            </a:r>
            <a:endParaRPr/>
          </a:p>
        </p:txBody>
      </p:sp>
      <p:cxnSp>
        <p:nvCxnSpPr>
          <p:cNvPr id="204" name="Google Shape;204;p8"/>
          <p:cNvCxnSpPr/>
          <p:nvPr/>
        </p:nvCxnSpPr>
        <p:spPr>
          <a:xfrm rot="10800000">
            <a:off x="2057400" y="2960237"/>
            <a:ext cx="0" cy="711517"/>
          </a:xfrm>
          <a:prstGeom prst="straightConnector1">
            <a:avLst/>
          </a:prstGeom>
          <a:noFill/>
          <a:ln cap="flat" cmpd="sng" w="19050">
            <a:solidFill>
              <a:srgbClr val="7F7F7F"/>
            </a:solidFill>
            <a:prstDash val="solid"/>
            <a:round/>
            <a:headEnd len="med" w="med" type="none"/>
            <a:tailEnd len="lg" w="lg" type="stealth"/>
          </a:ln>
        </p:spPr>
      </p:cxnSp>
      <p:sp>
        <p:nvSpPr>
          <p:cNvPr id="205" name="Google Shape;205;p8"/>
          <p:cNvSpPr/>
          <p:nvPr/>
        </p:nvSpPr>
        <p:spPr>
          <a:xfrm>
            <a:off x="2314575" y="2351738"/>
            <a:ext cx="1038225" cy="247504"/>
          </a:xfrm>
          <a:prstGeom prst="roundRect">
            <a:avLst>
              <a:gd fmla="val 16667" name="adj"/>
            </a:avLst>
          </a:prstGeom>
          <a:solidFill>
            <a:srgbClr val="F2F2F2"/>
          </a:solidFill>
          <a:ln cap="flat" cmpd="sng" w="1905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</a:pPr>
            <a:r>
              <a:rPr lang="en-US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base case</a:t>
            </a:r>
            <a:endParaRPr/>
          </a:p>
        </p:txBody>
      </p:sp>
      <p:sp>
        <p:nvSpPr>
          <p:cNvPr id="206" name="Google Shape;206;p8"/>
          <p:cNvSpPr/>
          <p:nvPr/>
        </p:nvSpPr>
        <p:spPr>
          <a:xfrm>
            <a:off x="2061159" y="2225363"/>
            <a:ext cx="152400" cy="536575"/>
          </a:xfrm>
          <a:prstGeom prst="rightBrace">
            <a:avLst>
              <a:gd fmla="val 60281" name="adj1"/>
              <a:gd fmla="val 48500" name="adj2"/>
            </a:avLst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r>
              <a:t/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8"/>
          <p:cNvSpPr txBox="1"/>
          <p:nvPr/>
        </p:nvSpPr>
        <p:spPr>
          <a:xfrm>
            <a:off x="4736178" y="890454"/>
            <a:ext cx="4114800" cy="55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Recursive algorithms are</a:t>
            </a:r>
            <a:b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based on three elements:</a:t>
            </a:r>
            <a:endParaRPr/>
          </a:p>
          <a:p>
            <a:pPr indent="-342900" lvl="0" marL="342900" marR="0" rtl="0" algn="l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Reduction</a:t>
            </a:r>
            <a:br>
              <a:rPr lang="en-US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Reduce the original problem into</a:t>
            </a:r>
            <a:b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smaller / simpler sub-problem</a:t>
            </a:r>
            <a:endParaRPr/>
          </a:p>
          <a:p>
            <a:pPr indent="-342900" lvl="0" marL="342900" marR="0" rtl="0" algn="l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 case</a:t>
            </a:r>
            <a:br>
              <a:rPr lang="en-US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reduction must end with a sub-problem that can be solved directly</a:t>
            </a:r>
            <a:endParaRPr/>
          </a:p>
          <a:p>
            <a:pPr indent="-342900" lvl="0" marL="342900" marR="0" rtl="0" algn="l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 u="sng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Combination</a:t>
            </a:r>
            <a:b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Combining the current “level” with results returned by the level below.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"/>
          <p:cNvSpPr txBox="1"/>
          <p:nvPr>
            <p:ph idx="1" type="body"/>
          </p:nvPr>
        </p:nvSpPr>
        <p:spPr>
          <a:xfrm>
            <a:off x="762000" y="1023937"/>
            <a:ext cx="5889625" cy="481012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88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u="sng"/>
              <a:t>Recursive functions</a:t>
            </a:r>
            <a:r>
              <a:rPr lang="en-US" sz="1400"/>
              <a:t> (examples)</a:t>
            </a:r>
            <a:endParaRPr/>
          </a:p>
          <a:p>
            <a:pPr indent="-285750" lvl="1" marL="681038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Factorial</a:t>
            </a:r>
            <a:endParaRPr/>
          </a:p>
          <a:p>
            <a:pPr indent="-285750" lvl="1" marL="681038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String processing</a:t>
            </a:r>
            <a:endParaRPr/>
          </a:p>
          <a:p>
            <a:pPr indent="-285750" lvl="1" marL="681038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Fibonacci</a:t>
            </a:r>
            <a:endParaRPr sz="1600"/>
          </a:p>
          <a:p>
            <a:pPr indent="-285750" lvl="1" marL="681038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Power</a:t>
            </a:r>
            <a:endParaRPr/>
          </a:p>
          <a:p>
            <a:pPr indent="0" lvl="0" marL="88900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US" u="sng"/>
              <a:t>Recursive procedures</a:t>
            </a:r>
            <a:r>
              <a:rPr lang="en-US" sz="1400"/>
              <a:t> (examples)</a:t>
            </a:r>
            <a:endParaRPr/>
          </a:p>
          <a:p>
            <a:pPr indent="-285750" lvl="1" marL="681038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Printing</a:t>
            </a:r>
            <a:endParaRPr/>
          </a:p>
          <a:p>
            <a:pPr indent="-285750" lvl="1" marL="681038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Fractals</a:t>
            </a:r>
            <a:endParaRPr/>
          </a:p>
          <a:p>
            <a:pPr indent="-285750" lvl="1" marL="681038" rtl="0" algn="l"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en-US" sz="1600"/>
              <a:t>Permutations</a:t>
            </a:r>
            <a:endParaRPr/>
          </a:p>
        </p:txBody>
      </p:sp>
      <p:sp>
        <p:nvSpPr>
          <p:cNvPr id="213" name="Google Shape;213;p9"/>
          <p:cNvSpPr/>
          <p:nvPr/>
        </p:nvSpPr>
        <p:spPr>
          <a:xfrm>
            <a:off x="990600" y="1981200"/>
            <a:ext cx="465138" cy="37782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F7F7F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214" name="Google Shape;214;p9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Lecture plan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"/>
          <p:cNvSpPr txBox="1"/>
          <p:nvPr>
            <p:ph type="title"/>
          </p:nvPr>
        </p:nvSpPr>
        <p:spPr>
          <a:xfrm>
            <a:off x="152400" y="76200"/>
            <a:ext cx="87630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Reversing a string</a:t>
            </a:r>
            <a:endParaRPr/>
          </a:p>
        </p:txBody>
      </p:sp>
      <p:sp>
        <p:nvSpPr>
          <p:cNvPr id="221" name="Google Shape;221;p10"/>
          <p:cNvSpPr txBox="1"/>
          <p:nvPr>
            <p:ph idx="1" type="body"/>
          </p:nvPr>
        </p:nvSpPr>
        <p:spPr>
          <a:xfrm>
            <a:off x="457200" y="762000"/>
            <a:ext cx="5715000" cy="28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rPr lang="en-US" u="sng"/>
              <a:t>Task:</a:t>
            </a:r>
            <a:r>
              <a:rPr lang="en-US"/>
              <a:t> reverse a string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rPr lang="en-US"/>
              <a:t>Example: 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reverse("abcd")</a:t>
            </a:r>
            <a:r>
              <a:rPr lang="en-US"/>
              <a:t> should return 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"dcba"</a:t>
            </a:r>
            <a:endParaRPr/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SzPts val="1800"/>
              <a:buFont typeface="Noto Sans Symbols"/>
              <a:buNone/>
            </a:pPr>
            <a:r>
              <a:rPr lang="en-US"/>
              <a:t>Insight:</a:t>
            </a:r>
            <a:r>
              <a:rPr lang="en-US"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reverse("abcd")</a:t>
            </a:r>
            <a:r>
              <a:rPr lang="en-US" sz="1200"/>
              <a:t> 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200"/>
              <a:t> 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reverse("bcd") + ‘a’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SzPts val="1200"/>
              <a:buFont typeface="Noto Sans Symbols"/>
              <a:buNone/>
            </a:pP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US" sz="8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reverse("a")</a:t>
            </a:r>
            <a:r>
              <a:rPr lang="en-US" sz="1200"/>
              <a:t> 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-US" sz="1200"/>
              <a:t> </a:t>
            </a:r>
            <a:r>
              <a:rPr lang="en-US" sz="1200">
                <a:latin typeface="Consolas"/>
                <a:ea typeface="Consolas"/>
                <a:cs typeface="Consolas"/>
                <a:sym typeface="Consolas"/>
              </a:rPr>
              <a:t>"a" 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SzPts val="1800"/>
              <a:buFont typeface="Noto Sans Symbols"/>
              <a:buNone/>
            </a:pPr>
            <a:br>
              <a:rPr lang="en-US" u="sng"/>
            </a:b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debarb">
  <a:themeElements>
    <a:clrScheme name="sidebarb 1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1995-09-10T16:19:44Z</dcterms:created>
  <dc:creator>Shimon Schocken</dc:creator>
</cp:coreProperties>
</file>